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73" r:id="rId7"/>
    <p:sldId id="262" r:id="rId8"/>
    <p:sldId id="260" r:id="rId9"/>
    <p:sldId id="261" r:id="rId10"/>
    <p:sldId id="263" r:id="rId11"/>
    <p:sldId id="264" r:id="rId12"/>
    <p:sldId id="289" r:id="rId13"/>
    <p:sldId id="271" r:id="rId14"/>
    <p:sldId id="272" r:id="rId15"/>
    <p:sldId id="276" r:id="rId16"/>
    <p:sldId id="277" r:id="rId17"/>
    <p:sldId id="278" r:id="rId18"/>
    <p:sldId id="279" r:id="rId19"/>
    <p:sldId id="280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972D-96A9-435C-B3FE-1E7877F4011D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A6E9-09D5-4350-B56B-900D121F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3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BA16-8122-475F-B658-71DF00C80024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EC3E-6FD5-458F-A6ED-7AF4A3C9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6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1B3D-218F-4687-9D67-DAEEF08C9124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FFAB-B3E8-48A7-9D65-567C0F48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3D1D-DFD2-43E2-9BEA-4F2E16173651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113E-18B5-4CE9-B081-E4AD1809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4959-27A6-42E1-BA7E-1E53F175999E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AA6F-9857-4F2F-94DF-D6A0AA9A6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531A-53BA-45D8-B3D4-82B340E4C05B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3FA0-D82A-42C2-B688-D1241FF5C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F3E5-E321-4515-9966-7EAC4BF02A03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FBE7-89C8-4D4E-ABFE-9BB765F9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C0B7-66CF-46D0-917C-CD8970D5A76D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CFBF-31E4-4BD6-B1C9-2D5A28E46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1447-4959-4328-BB3F-F6DD13CC257F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A752-FFBC-4A9B-98C1-3F709E274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6AAC-ED16-46AC-ACD6-EF0F73D119AC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096B-3F83-4852-B965-BA76636D8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0DCD-9EB7-4002-8806-E3D3BD959B36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1E8A-8A76-485D-8C7F-64854D174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50181E-512C-43A2-84E3-1F39BF4C07E3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EAFF3-86BC-47E5-A88A-5ECBD69A3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343400"/>
          </a:xfrm>
        </p:spPr>
        <p:txBody>
          <a:bodyPr/>
          <a:lstStyle/>
          <a:p>
            <a:pPr algn="r" eaLnBrk="1" hangingPunct="1"/>
            <a:r>
              <a:rPr lang="en-US" altLang="en-US" sz="2400" b="1">
                <a:latin typeface="Arial" charset="0"/>
                <a:cs typeface="Arial" charset="0"/>
              </a:rPr>
              <a:t>REMEMBER</a:t>
            </a:r>
            <a:br>
              <a:rPr lang="en-US" altLang="en-US" sz="2400" b="1">
                <a:latin typeface="Arial" charset="0"/>
                <a:cs typeface="Arial" charset="0"/>
              </a:rPr>
            </a:br>
            <a:r>
              <a:rPr lang="en-US" altLang="en-US" sz="2400" b="1">
                <a:latin typeface="Arial" charset="0"/>
                <a:cs typeface="Arial" charset="0"/>
              </a:rPr>
              <a:t>PEARL HARBOR! </a:t>
            </a:r>
            <a:br>
              <a:rPr lang="en-US" altLang="en-US" sz="2400" b="1">
                <a:latin typeface="Arial" charset="0"/>
                <a:cs typeface="Arial" charset="0"/>
              </a:rPr>
            </a:br>
            <a:r>
              <a:rPr lang="en-US" altLang="en-US" sz="2400" b="1">
                <a:latin typeface="Arial" charset="0"/>
                <a:cs typeface="Arial" charset="0"/>
              </a:rPr>
              <a:t>“A DATE WHICH</a:t>
            </a:r>
            <a:br>
              <a:rPr lang="en-US" altLang="en-US" sz="2400" b="1">
                <a:latin typeface="Arial" charset="0"/>
                <a:cs typeface="Arial" charset="0"/>
              </a:rPr>
            </a:br>
            <a:r>
              <a:rPr lang="en-US" altLang="en-US" sz="2400" b="1">
                <a:latin typeface="Arial" charset="0"/>
                <a:cs typeface="Arial" charset="0"/>
              </a:rPr>
              <a:t>SHALL LIVE IN </a:t>
            </a:r>
            <a:br>
              <a:rPr lang="en-US" altLang="en-US" sz="2400" b="1">
                <a:latin typeface="Arial" charset="0"/>
                <a:cs typeface="Arial" charset="0"/>
              </a:rPr>
            </a:br>
            <a:r>
              <a:rPr lang="en-US" altLang="en-US" sz="2400" b="1">
                <a:latin typeface="Arial" charset="0"/>
                <a:cs typeface="Arial" charset="0"/>
              </a:rPr>
              <a:t>INFAMY”</a:t>
            </a:r>
            <a:br>
              <a:rPr lang="en-US" altLang="en-US" sz="2400" b="1">
                <a:latin typeface="Arial" charset="0"/>
                <a:cs typeface="Arial" charset="0"/>
              </a:rPr>
            </a:br>
            <a:r>
              <a:rPr lang="en-US" altLang="en-US" sz="2400" b="1">
                <a:latin typeface="Arial" charset="0"/>
                <a:cs typeface="Arial" charset="0"/>
              </a:rPr>
              <a:t>12/7/41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114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OBJ: To understand how America rallied for war by looking at government direction of the economy.</a:t>
            </a:r>
          </a:p>
        </p:txBody>
      </p:sp>
      <p:pic>
        <p:nvPicPr>
          <p:cNvPr id="3076" name="Picture 4" descr="F:\battleship row pea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6213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FIGHTING THE WAR AT HOME – NO ORDINARY TIME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76200" y="609600"/>
            <a:ext cx="4495800" cy="62484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AMERICAN SOCIETY CHANGED FOREVER</a:t>
            </a:r>
          </a:p>
          <a:p>
            <a:pPr eaLnBrk="1" hangingPunct="1"/>
            <a:r>
              <a:rPr lang="en-US" altLang="en-US" sz="1800" b="1" dirty="0"/>
              <a:t>WOMEN AT HOME “ROSIE &amp; ROSITA THE RIVETER”</a:t>
            </a:r>
          </a:p>
          <a:p>
            <a:pPr eaLnBrk="1" hangingPunct="1"/>
            <a:r>
              <a:rPr lang="en-US" altLang="en-US" sz="1800" b="1" dirty="0"/>
              <a:t>WORKFORCE 75% MARRIED</a:t>
            </a:r>
          </a:p>
          <a:p>
            <a:pPr eaLnBrk="1" hangingPunct="1"/>
            <a:r>
              <a:rPr lang="en-US" altLang="en-US" sz="1800" b="1" dirty="0"/>
              <a:t>33% W/ KIDS UNDER 13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A.P. RANDOLPH </a:t>
            </a:r>
          </a:p>
          <a:p>
            <a:pPr eaLnBrk="1" hangingPunct="1"/>
            <a:r>
              <a:rPr lang="en-US" altLang="en-US" sz="1800" b="1" dirty="0"/>
              <a:t>CORE 1942 – DESEGREGATE PUBLIC FACILITIES IN THE NORTH</a:t>
            </a:r>
          </a:p>
          <a:p>
            <a:pPr eaLnBrk="1" hangingPunct="1"/>
            <a:r>
              <a:rPr lang="en-US" altLang="en-US" sz="1800" b="1" dirty="0"/>
              <a:t>“THUNDERING MARCH” &amp; FEDERAL EMPLOYMENT PRACTICES COMMISSION (FEPC)</a:t>
            </a:r>
          </a:p>
          <a:p>
            <a:pPr eaLnBrk="1" hangingPunct="1"/>
            <a:r>
              <a:rPr lang="en-US" altLang="en-US" sz="1800" b="1" dirty="0"/>
              <a:t>RACE RIOTS 1943: LA, AL, TX, MI, NY, </a:t>
            </a:r>
          </a:p>
          <a:p>
            <a:pPr eaLnBrk="1" hangingPunct="1"/>
            <a:r>
              <a:rPr lang="en-US" altLang="en-US" sz="1800" b="1" dirty="0"/>
              <a:t>NO FIRESIDE CHAT ON RACE </a:t>
            </a:r>
          </a:p>
        </p:txBody>
      </p:sp>
      <p:pic>
        <p:nvPicPr>
          <p:cNvPr id="16389" name="Picture 6" descr="F:\rosi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24003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54" y="3733800"/>
            <a:ext cx="3499417" cy="301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06440"/>
            <a:ext cx="2209800" cy="294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563562"/>
          </a:xfrm>
        </p:spPr>
        <p:txBody>
          <a:bodyPr/>
          <a:lstStyle/>
          <a:p>
            <a:pPr algn="l"/>
            <a:r>
              <a:rPr lang="en-US" altLang="en-US" sz="2400" b="1" dirty="0"/>
              <a:t>WOMEN ABROAD: 400,000 JOINED FORCES: WAVES, WACS, &amp; WASPS</a:t>
            </a:r>
            <a:br>
              <a:rPr lang="en-US" altLang="en-US" sz="2400" b="1" dirty="0"/>
            </a:br>
            <a:endParaRPr lang="en-US" altLang="en-US" sz="2400" b="1" dirty="0"/>
          </a:p>
        </p:txBody>
      </p:sp>
      <p:sp>
        <p:nvSpPr>
          <p:cNvPr id="17411" name="Text Placeholder 6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040188" cy="715963"/>
          </a:xfrm>
        </p:spPr>
        <p:txBody>
          <a:bodyPr/>
          <a:lstStyle/>
          <a:p>
            <a:r>
              <a:rPr lang="en-US" altLang="en-US" dirty="0"/>
              <a:t>AFRICAN AMERICAN – WACS 65,000</a:t>
            </a:r>
          </a:p>
        </p:txBody>
      </p:sp>
      <p:pic>
        <p:nvPicPr>
          <p:cNvPr id="17412" name="Content Placeholder 10" descr="af-am-wac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4040188" cy="3657600"/>
          </a:xfrm>
        </p:spPr>
      </p:pic>
      <p:sp>
        <p:nvSpPr>
          <p:cNvPr id="17413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990600"/>
            <a:ext cx="4041775" cy="1173163"/>
          </a:xfrm>
        </p:spPr>
        <p:txBody>
          <a:bodyPr/>
          <a:lstStyle/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GRADUATING CLASS –WAVES – 80,000 TOTAL </a:t>
            </a:r>
          </a:p>
        </p:txBody>
      </p:sp>
      <p:pic>
        <p:nvPicPr>
          <p:cNvPr id="17414" name="Content Placeholder 11" descr="ww2_waves_metalworkers_1943_80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438400"/>
            <a:ext cx="4502150" cy="3697288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B446B-C9E0-4BAF-8D81-C1582B7E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AFRICAN AMERICANS</a:t>
            </a:r>
            <a:br>
              <a:rPr lang="en-US" dirty="0"/>
            </a:br>
            <a:r>
              <a:rPr lang="en-US" dirty="0"/>
              <a:t>IN THE MIILITARY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680D9F-0AA0-4E13-9989-B756531497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828082"/>
            <a:ext cx="3644081" cy="27552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396D13-52C9-4315-8812-C274730735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USED TO SING THE GOSPEL, NOW I ONLY SING THE BLUES” B.B. 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ARMED SERVICES SEGREGATED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FACTO JIM CROW ON BASE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NON-COMBATANTS INITIALLY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5999A9-818B-4E82-A059-B9E29079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924"/>
            <a:ext cx="2362200" cy="3337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3F3D0F-F1FC-4673-ABF6-C0E73314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574" y="3736974"/>
            <a:ext cx="4397963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3600" b="1"/>
              <a:t>RAMPANT RACISM ELSEWHERE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350,000 MEXICAN AMERICANS SERVED</a:t>
            </a:r>
          </a:p>
          <a:p>
            <a:pPr eaLnBrk="1" hangingPunct="1"/>
            <a:r>
              <a:rPr lang="en-US" altLang="en-US" sz="1600" b="1" dirty="0"/>
              <a:t>PROMISES MADE &amp; PROMISES BROKEN</a:t>
            </a:r>
          </a:p>
          <a:p>
            <a:pPr eaLnBrk="1" hangingPunct="1"/>
            <a:r>
              <a:rPr lang="en-US" altLang="en-US" sz="1600" b="1" dirty="0"/>
              <a:t>BRACEROS PROGRAM</a:t>
            </a:r>
          </a:p>
          <a:p>
            <a:pPr eaLnBrk="1" hangingPunct="1"/>
            <a:r>
              <a:rPr lang="en-US" altLang="en-US" sz="1600" b="1" dirty="0"/>
              <a:t>OTHER MEXICAN AMERICANS MOVE OUT OF AGRICULTURE INTO INDUSTRY </a:t>
            </a:r>
          </a:p>
          <a:p>
            <a:pPr eaLnBrk="1" hangingPunct="1"/>
            <a:r>
              <a:rPr lang="en-US" altLang="en-US" sz="1600" b="1" dirty="0"/>
              <a:t>ZOOT SUIT RIOTS 1943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HOMOSEXUALS LEGALLY BANNED FROM SERVICE BUT MANY SERVED</a:t>
            </a:r>
          </a:p>
          <a:p>
            <a:pPr eaLnBrk="1" hangingPunct="1"/>
            <a:r>
              <a:rPr lang="en-US" altLang="en-US" sz="1600" b="1" dirty="0"/>
              <a:t>VETERAN’S BENEVOLENT ASSOCIATION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JAPANESE INTERNMENT E.O. 9066 2/19/42</a:t>
            </a:r>
          </a:p>
          <a:p>
            <a:pPr eaLnBrk="1" hangingPunct="1"/>
            <a:r>
              <a:rPr lang="en-US" altLang="en-US" sz="1600" b="1" dirty="0"/>
              <a:t>CULMINATION OF 40+ YEARS OF XENO-PHOBIA, $2 BILL IN LOSSES</a:t>
            </a:r>
          </a:p>
          <a:p>
            <a:pPr eaLnBrk="1" hangingPunct="1"/>
            <a:r>
              <a:rPr lang="en-US" altLang="en-US" sz="1600" b="1" dirty="0"/>
              <a:t>HIRABAYASHI V US ‘43 &amp; KOREMATSU V US ’44</a:t>
            </a:r>
          </a:p>
          <a:p>
            <a:pPr eaLnBrk="1" hangingPunct="1"/>
            <a:r>
              <a:rPr lang="en-US" altLang="en-US" sz="1600" b="1" dirty="0"/>
              <a:t>UPHOLD 9066 CURFEW, EXCLUSION &amp; INTERN.</a:t>
            </a:r>
          </a:p>
          <a:p>
            <a:pPr eaLnBrk="1" hangingPunct="1"/>
            <a:r>
              <a:rPr lang="en-US" altLang="en-US" sz="1600" b="1" dirty="0"/>
              <a:t>1988 R. REAGAN “PERSONAL JUSTICE DENIED”</a:t>
            </a:r>
          </a:p>
          <a:p>
            <a:pPr eaLnBrk="1" hangingPunct="1"/>
            <a:r>
              <a:rPr lang="en-US" altLang="en-US" sz="1600" b="1" dirty="0"/>
              <a:t>1998 W.J. CLINTON GAVE KOREMATSU MEDAL OF FREEDOM</a:t>
            </a:r>
          </a:p>
        </p:txBody>
      </p:sp>
      <p:pic>
        <p:nvPicPr>
          <p:cNvPr id="21508" name="Content Placeholder 4" descr="bracero registr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90600"/>
            <a:ext cx="4038600" cy="2868613"/>
          </a:xfrm>
        </p:spPr>
      </p:pic>
      <p:pic>
        <p:nvPicPr>
          <p:cNvPr id="21509" name="Picture 5" descr="F:\Hirabaya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375"/>
            <a:ext cx="19494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F:\koremat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01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l" eaLnBrk="1" hangingPunct="1"/>
            <a:r>
              <a:rPr lang="en-US" altLang="en-US" sz="2400" b="1" dirty="0"/>
              <a:t>NATIVE AMERICANS &amp; JAPANESE SOLDIERS</a:t>
            </a:r>
          </a:p>
        </p:txBody>
      </p:sp>
      <p:pic>
        <p:nvPicPr>
          <p:cNvPr id="22531" name="Content Placeholder 4" descr="11-japanese-evacuation 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3581400"/>
            <a:ext cx="3949700" cy="3048000"/>
          </a:xfrm>
        </p:spPr>
      </p:pic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267200" cy="60960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NATIVE AMERICANS – IRA HAYES &amp; BATTLE OF IWO JIMA</a:t>
            </a:r>
          </a:p>
          <a:p>
            <a:pPr eaLnBrk="1" hangingPunct="1"/>
            <a:r>
              <a:rPr lang="en-US" altLang="en-US" sz="1800" b="1" dirty="0"/>
              <a:t>29 ORIGINAL NAVAJO CODE TALKERS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1943 PROHIBITION AGAINST ENLISTMENT LIFTED </a:t>
            </a:r>
          </a:p>
          <a:p>
            <a:pPr eaLnBrk="1" hangingPunct="1"/>
            <a:r>
              <a:rPr lang="en-US" altLang="en-US" sz="1800" b="1" dirty="0"/>
              <a:t>20,000+ FOUGHT FOR US</a:t>
            </a:r>
          </a:p>
          <a:p>
            <a:pPr eaLnBrk="1" hangingPunct="1"/>
            <a:r>
              <a:rPr lang="en-US" altLang="en-US" sz="1800" b="1" dirty="0"/>
              <a:t>100</a:t>
            </a:r>
            <a:r>
              <a:rPr lang="en-US" altLang="en-US" sz="1800" b="1" baseline="30000" dirty="0"/>
              <a:t>TH</a:t>
            </a:r>
            <a:r>
              <a:rPr lang="en-US" altLang="en-US" sz="1800" b="1" dirty="0"/>
              <a:t> INFANTRY “PURPLE HEART BATTALION”</a:t>
            </a:r>
          </a:p>
          <a:p>
            <a:pPr eaLnBrk="1" hangingPunct="1"/>
            <a:r>
              <a:rPr lang="en-US" altLang="en-US" sz="1800" b="1" dirty="0"/>
              <a:t>OVER 6,000 SERVED IN MILITARY INTELLIGENCE</a:t>
            </a:r>
          </a:p>
          <a:p>
            <a:pPr eaLnBrk="1" hangingPunct="1"/>
            <a:r>
              <a:rPr lang="en-US" altLang="en-US" sz="1800" b="1" dirty="0"/>
              <a:t>300 INTERNEES REFUSED TO BE DRAFTED, CONVICTED, PRISON &amp; PARDONED 1947</a:t>
            </a:r>
          </a:p>
          <a:p>
            <a:pPr eaLnBrk="1" hangingPunct="1"/>
            <a:r>
              <a:rPr lang="en-US" altLang="en-US" sz="1800" b="1" dirty="0"/>
              <a:t>ARMED FORCES DESEGREGATED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152900" cy="23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en-US" sz="2800" b="1"/>
              <a:t>TRIUMPH &amp; TRAGEDY – HOW DOES DIPLOMACY &amp; MILITARY MIGHT HELP END WWII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774ED-84B6-45BE-9738-2DF85835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b="1"/>
              <a:t>THE LAST MEETING OF THE BIG 3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3124200" cy="6172200"/>
          </a:xfrm>
        </p:spPr>
        <p:txBody>
          <a:bodyPr/>
          <a:lstStyle/>
          <a:p>
            <a:r>
              <a:rPr lang="en-US" altLang="en-US" sz="1800" b="1" dirty="0"/>
              <a:t>FDR SICK </a:t>
            </a:r>
          </a:p>
          <a:p>
            <a:r>
              <a:rPr lang="en-US" altLang="en-US" sz="1800" b="1" dirty="0"/>
              <a:t>THE NEW MISSOURI COMPROMISE: HST</a:t>
            </a:r>
          </a:p>
          <a:p>
            <a:r>
              <a:rPr lang="en-US" altLang="en-US" sz="1800" b="1" dirty="0"/>
              <a:t>DEWEY: REPUBLICAN</a:t>
            </a:r>
          </a:p>
          <a:p>
            <a:r>
              <a:rPr lang="en-US" altLang="en-US" sz="1800" b="1" dirty="0"/>
              <a:t>NARROWEST POPULAR VOTE MARGIN SINCE 1916</a:t>
            </a:r>
          </a:p>
          <a:p>
            <a:endParaRPr lang="en-US" altLang="en-US" sz="1800" b="1" dirty="0"/>
          </a:p>
          <a:p>
            <a:r>
              <a:rPr lang="en-US" altLang="en-US" sz="1800" b="1" dirty="0"/>
              <a:t>US NEEDS RUSSIANS</a:t>
            </a:r>
          </a:p>
          <a:p>
            <a:r>
              <a:rPr lang="en-US" altLang="en-US" sz="1800" b="1" dirty="0"/>
              <a:t>YALTA ‘45 &amp; DEMANDS</a:t>
            </a:r>
          </a:p>
          <a:p>
            <a:r>
              <a:rPr lang="en-US" altLang="en-US" sz="1800" b="1" dirty="0"/>
              <a:t>*</a:t>
            </a:r>
            <a:r>
              <a:rPr lang="en-US" altLang="en-US" sz="1800" b="1" i="1" dirty="0"/>
              <a:t>KOREA &amp; MANCHURIA</a:t>
            </a:r>
          </a:p>
          <a:p>
            <a:r>
              <a:rPr lang="en-US" altLang="en-US" sz="1800" b="1" i="1" dirty="0"/>
              <a:t>*SPHERE OF INFLUENCE IN EE &amp; FREE ELECTIONS</a:t>
            </a:r>
          </a:p>
          <a:p>
            <a:r>
              <a:rPr lang="en-US" altLang="en-US" sz="1800" b="1" i="1" dirty="0"/>
              <a:t>*DIVISION OF GERMANY</a:t>
            </a:r>
          </a:p>
          <a:p>
            <a:r>
              <a:rPr lang="en-US" altLang="en-US" sz="1800" b="1" i="1" dirty="0"/>
              <a:t>*DATE FOR INTER-NATIONAL  CONFERENCE IN S.F. 4/45</a:t>
            </a:r>
          </a:p>
          <a:p>
            <a:r>
              <a:rPr lang="en-US" altLang="en-US" sz="1800" b="1" i="1" dirty="0"/>
              <a:t>*WILL JOIN AGAINST JAPAN</a:t>
            </a:r>
          </a:p>
          <a:p>
            <a:pPr>
              <a:buFont typeface="Arial" charset="0"/>
              <a:buNone/>
            </a:pPr>
            <a:endParaRPr lang="en-US" altLang="en-US" sz="1800" b="1" dirty="0"/>
          </a:p>
          <a:p>
            <a:endParaRPr lang="en-US" altLang="en-US" sz="1800" b="1" dirty="0"/>
          </a:p>
        </p:txBody>
      </p:sp>
      <p:pic>
        <p:nvPicPr>
          <p:cNvPr id="24580" name="Content Placeholder 6" descr="election 44 map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645985"/>
            <a:ext cx="2971800" cy="1716215"/>
          </a:xfrm>
        </p:spPr>
      </p:pic>
      <p:pic>
        <p:nvPicPr>
          <p:cNvPr id="24581" name="Picture 2" descr="F:\ya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51" y="28194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F:\nyh-06-27-1945-un-char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51" y="1899443"/>
            <a:ext cx="298132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763000" cy="1143000"/>
          </a:xfrm>
        </p:spPr>
        <p:txBody>
          <a:bodyPr/>
          <a:lstStyle/>
          <a:p>
            <a:r>
              <a:rPr lang="en-US" altLang="en-US" sz="4000" b="1"/>
              <a:t>VICTORY OVER EUROPE MAY 7, 1945</a:t>
            </a:r>
          </a:p>
        </p:txBody>
      </p:sp>
      <p:pic>
        <p:nvPicPr>
          <p:cNvPr id="25603" name="Content Placeholder 4" descr="elbe river russian u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4038600" cy="2938463"/>
          </a:xfrm>
        </p:spPr>
      </p:pic>
      <p:pic>
        <p:nvPicPr>
          <p:cNvPr id="25604" name="Picture 2" descr="F:\fdr d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295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609600"/>
            <a:ext cx="3962400" cy="3352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1600" b="1" dirty="0"/>
              <a:t>GB &amp; US MEET RUSSIANS AT ELBE</a:t>
            </a:r>
          </a:p>
          <a:p>
            <a:pPr>
              <a:buFont typeface="Arial" charset="0"/>
              <a:buNone/>
            </a:pPr>
            <a:r>
              <a:rPr lang="en-US" altLang="en-US" sz="1600" b="1" dirty="0"/>
              <a:t>FDR DIED </a:t>
            </a:r>
          </a:p>
          <a:p>
            <a:pPr>
              <a:buFont typeface="Arial" charset="0"/>
              <a:buNone/>
            </a:pPr>
            <a:r>
              <a:rPr lang="en-US" altLang="en-US" sz="1600" b="1" dirty="0"/>
              <a:t>HARRY S. TRUMAN PRESIDENT</a:t>
            </a:r>
          </a:p>
          <a:p>
            <a:pPr>
              <a:buFont typeface="Arial" charset="0"/>
              <a:buNone/>
            </a:pPr>
            <a:r>
              <a:rPr lang="en-US" altLang="en-US" sz="1600" b="1" dirty="0"/>
              <a:t>CRAM SESSION ON MANHATTAN PROJECT</a:t>
            </a:r>
          </a:p>
          <a:p>
            <a:pPr>
              <a:buFont typeface="Arial" charset="0"/>
              <a:buNone/>
            </a:pPr>
            <a:r>
              <a:rPr lang="en-US" altLang="en-US" sz="1600" b="1" dirty="0"/>
              <a:t>BIG SHOES TO FILL, LACKS SELF-CONFIDENCE, PRESSURE TO ‘GET THE JOB DONE’</a:t>
            </a:r>
          </a:p>
          <a:p>
            <a:pPr>
              <a:buFont typeface="Arial" charset="0"/>
              <a:buNone/>
            </a:pPr>
            <a:endParaRPr lang="en-US" altLang="en-US" sz="1600" b="1" dirty="0"/>
          </a:p>
          <a:p>
            <a:pPr>
              <a:buFont typeface="Arial" charset="0"/>
              <a:buNone/>
            </a:pPr>
            <a:r>
              <a:rPr lang="en-US" altLang="en-US" sz="1600" b="1" dirty="0"/>
              <a:t>APRIL 30 HITLER DEAD– SURRENDER 1 WEEK LATER</a:t>
            </a:r>
          </a:p>
          <a:p>
            <a:pPr>
              <a:buFont typeface="Arial" charset="0"/>
              <a:buNone/>
            </a:pPr>
            <a:r>
              <a:rPr lang="en-US" altLang="en-US" sz="1600" b="1" dirty="0"/>
              <a:t>HST TOUGH STANCE ON FREE ELECTIONS WHICH HARDENED STALIN &amp; NO FOLLOW THROUGH ON YALTA</a:t>
            </a:r>
          </a:p>
          <a:p>
            <a:pPr>
              <a:buFont typeface="Arial" charset="0"/>
              <a:buNone/>
            </a:pPr>
            <a:endParaRPr lang="en-US" altLang="en-US" sz="1600" b="1" dirty="0"/>
          </a:p>
        </p:txBody>
      </p:sp>
      <p:pic>
        <p:nvPicPr>
          <p:cNvPr id="25606" name="Picture 5" descr="F:\hst oath of 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1" y="4310063"/>
            <a:ext cx="3246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C:\Documents and Settings\sstuart\Desktop\Hitler_DEAD__by_hitlerwtfpl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53" y="4179887"/>
            <a:ext cx="1981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776413"/>
          </a:xfrm>
        </p:spPr>
        <p:txBody>
          <a:bodyPr/>
          <a:lstStyle/>
          <a:p>
            <a:r>
              <a:rPr lang="en-US" altLang="en-US" sz="2800" b="1"/>
              <a:t>“FOR MOST OF IT (WHAT I SAW &amp; HEARD) I HAVE NO WORDS” E. R. MURROW</a:t>
            </a:r>
          </a:p>
        </p:txBody>
      </p:sp>
      <p:pic>
        <p:nvPicPr>
          <p:cNvPr id="28675" name="Content Placeholder 5" descr="BuchenwaldGa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0"/>
            <a:ext cx="4351338" cy="3511550"/>
          </a:xfrm>
        </p:spPr>
      </p:pic>
      <p:pic>
        <p:nvPicPr>
          <p:cNvPr id="28676" name="Content Placeholder 4" descr="holocaust_museu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143000"/>
            <a:ext cx="4214813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3200" b="1"/>
              <a:t>“A HELL OF UNSPEAKABLE TORMENTS</a:t>
            </a:r>
            <a:r>
              <a:rPr lang="en-US" altLang="en-US" sz="3600" b="1"/>
              <a:t>”</a:t>
            </a:r>
          </a:p>
        </p:txBody>
      </p:sp>
      <p:pic>
        <p:nvPicPr>
          <p:cNvPr id="29699" name="Content Placeholder 4" descr="iwo_jima_joe_rosentha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609600"/>
            <a:ext cx="4038600" cy="3065463"/>
          </a:xfrm>
        </p:spPr>
      </p:pic>
      <p:sp>
        <p:nvSpPr>
          <p:cNvPr id="29700" name="Content Placeholder 6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2819400"/>
          </a:xfrm>
        </p:spPr>
        <p:txBody>
          <a:bodyPr/>
          <a:lstStyle/>
          <a:p>
            <a:r>
              <a:rPr lang="en-US" altLang="en-US" sz="1600" b="1" dirty="0"/>
              <a:t>“A WAR WITHOUT MERCY” GI’S WAR</a:t>
            </a:r>
          </a:p>
          <a:p>
            <a:r>
              <a:rPr lang="en-US" altLang="en-US" sz="1600" b="1" dirty="0"/>
              <a:t>IWO JIMA “THE MEAT GRINDER” IRA HAYES</a:t>
            </a:r>
          </a:p>
          <a:p>
            <a:r>
              <a:rPr lang="en-US" altLang="en-US" sz="1600" b="1" dirty="0"/>
              <a:t>BOMBING TOKYO – 16 SQ. MILES</a:t>
            </a:r>
          </a:p>
          <a:p>
            <a:r>
              <a:rPr lang="en-US" altLang="en-US" sz="1600" b="1" dirty="0"/>
              <a:t>OKINAWA 6/45 35 % CASUALTY RATE</a:t>
            </a:r>
          </a:p>
          <a:p>
            <a:r>
              <a:rPr lang="en-US" altLang="en-US" sz="1600" b="1" dirty="0"/>
              <a:t>A-BOMB TESTED JULY 1945</a:t>
            </a:r>
          </a:p>
          <a:p>
            <a:r>
              <a:rPr lang="en-US" altLang="en-US" sz="1600" b="1" dirty="0"/>
              <a:t>HIROSHIMA &amp; NAGASAKI AUGUST ‘45</a:t>
            </a:r>
          </a:p>
          <a:p>
            <a:r>
              <a:rPr lang="en-US" altLang="en-US" sz="1600" b="1" dirty="0"/>
              <a:t>UNCONDITIONAL SURRENDER</a:t>
            </a:r>
          </a:p>
          <a:p>
            <a:r>
              <a:rPr lang="en-US" altLang="en-US" sz="1600" b="1" dirty="0"/>
              <a:t>TO DROP OR NOT TO DROP?</a:t>
            </a:r>
          </a:p>
        </p:txBody>
      </p:sp>
      <p:pic>
        <p:nvPicPr>
          <p:cNvPr id="29701" name="Picture 2" descr="F:\tokyo1945w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3990181"/>
            <a:ext cx="25146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F:\2009-12-08-Hiroshimaafterma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533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F:\okinawa_flamethrow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2378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90678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/>
              <a:t>“TO AMERICAN PRODUCTION WITHOUT WHICH THE WAR WOULD HAVE BEEN LOST” </a:t>
            </a:r>
            <a:r>
              <a:rPr lang="en-US" sz="2000" b="1" dirty="0"/>
              <a:t> STALIN </a:t>
            </a:r>
            <a:br>
              <a:rPr lang="en-US" sz="2000" b="1" dirty="0"/>
            </a:br>
            <a:r>
              <a:rPr lang="en-US" sz="2000" b="1" dirty="0"/>
              <a:t>A CALL TO ARMS – AMERICA READIES FOR WAR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191000" cy="57912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JOINT CHIEFS &amp; OSS CREATED</a:t>
            </a:r>
          </a:p>
          <a:p>
            <a:pPr eaLnBrk="1" hangingPunct="1"/>
            <a:r>
              <a:rPr lang="en-US" altLang="en-US" sz="1800" b="1" dirty="0"/>
              <a:t>1940 1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PEACETIME DRAFT-PARTIALLY PREPARED FOR WAR</a:t>
            </a:r>
          </a:p>
          <a:p>
            <a:pPr eaLnBrk="1" hangingPunct="1"/>
            <a:r>
              <a:rPr lang="en-US" altLang="en-US" sz="1800" b="1" dirty="0"/>
              <a:t>WAR PRODUCTION BOARD: WAR MANPOWER COMMISSION, NATIONAL WORKERS LABOR BOARD &amp; OFFICE OF PRICE ADMINISTRATION (OPA)</a:t>
            </a:r>
          </a:p>
          <a:p>
            <a:pPr eaLnBrk="1" hangingPunct="1"/>
            <a:r>
              <a:rPr lang="en-US" altLang="en-US" sz="1800" b="1" dirty="0"/>
              <a:t>MIRACLE OF WAR PRODUCTION: SYNTHETIC RUBBER</a:t>
            </a:r>
          </a:p>
          <a:p>
            <a:pPr eaLnBrk="1" hangingPunct="1"/>
            <a:r>
              <a:rPr lang="en-US" altLang="en-US" sz="1800" b="1" dirty="0"/>
              <a:t>“WIZARD WAR” SCIENTIFIC &amp; TECHNOLOGICAL ADVANCES: 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COMPUTERS, MASH UNITS, BLOOD PLASMA, INSTANT FOOD, RADAR/SONAR, ANTIBIOTICS, VACCINES ETC.</a:t>
            </a:r>
          </a:p>
          <a:p>
            <a:pPr eaLnBrk="1" hangingPunct="1"/>
            <a:r>
              <a:rPr lang="en-US" altLang="en-US" sz="1800" b="1" dirty="0"/>
              <a:t>MANHATTAN PROJECT LATE 1941 FROM CAMBRIDGE TO ALAMOGORDO</a:t>
            </a:r>
          </a:p>
        </p:txBody>
      </p:sp>
      <p:pic>
        <p:nvPicPr>
          <p:cNvPr id="5124" name="Content Placeholder 4" descr="USAChiefStaffWWI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143000"/>
            <a:ext cx="4402138" cy="26987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6559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86E2D-64C6-46B5-B6A7-42EBE857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POTSDAM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9EF23D-E136-45A6-8D78-5983071D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8" y="917725"/>
            <a:ext cx="2876351" cy="4852362"/>
          </a:xfrm>
        </p:spPr>
        <p:txBody>
          <a:bodyPr anchor="ctr">
            <a:normAutofit/>
          </a:bodyPr>
          <a:lstStyle/>
          <a:p>
            <a:r>
              <a:rPr lang="en-US" sz="1700" b="1" dirty="0">
                <a:solidFill>
                  <a:srgbClr val="FFFFFF"/>
                </a:solidFill>
              </a:rPr>
              <a:t>CLARIFY AND IMPLEMENT YALTA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DIVISION OF GERMANY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NEW DEMOCRATIC GOVERNMENT IN GERMANY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PURGE ALL ASPECTS OF AUTHORITARIAN RULE FROM GOVERNMENT</a:t>
            </a:r>
          </a:p>
          <a:p>
            <a:r>
              <a:rPr lang="en-US" sz="1700" b="1" dirty="0">
                <a:solidFill>
                  <a:srgbClr val="FFFFFF"/>
                </a:solidFill>
              </a:rPr>
              <a:t>BORDERS WITH RUSSIA QUESTIONABLE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46A11-751C-4E5D-8B62-EDBD10DC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1" y="2478717"/>
            <a:ext cx="5201351" cy="34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8991600" cy="487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ECONOMIC GROWTH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0"/>
            <a:ext cx="3341914" cy="68580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LATE ‘42 WARTIME PRODUCTION 1/3 OF ECONOMY = OUTPUT OF GERMANY, ITALY &amp; JAPAN COMBINED</a:t>
            </a:r>
          </a:p>
          <a:p>
            <a:pPr eaLnBrk="1" hangingPunct="1"/>
            <a:r>
              <a:rPr lang="en-US" altLang="en-US" sz="1600" b="1" dirty="0"/>
              <a:t>BUSINESS COOPERATION &amp; IN RETURN *TAX WRITE OFFS, *SUSPENSION OF ANTI-TRUST PROSECUTIONS, </a:t>
            </a:r>
          </a:p>
          <a:p>
            <a:pPr eaLnBrk="1" hangingPunct="1"/>
            <a:r>
              <a:rPr lang="en-US" altLang="en-US" sz="1600" b="1" dirty="0"/>
              <a:t>2/3 GOV’T SPENDING TO 100 LGEST CO’S</a:t>
            </a:r>
          </a:p>
          <a:p>
            <a:pPr eaLnBrk="1" hangingPunct="1"/>
            <a:r>
              <a:rPr lang="en-US" altLang="en-US" sz="1600" b="1" dirty="0"/>
              <a:t>COSTS : INCREASED BUDGET, SPEND 10X MORE THAN WWI</a:t>
            </a:r>
          </a:p>
          <a:p>
            <a:pPr eaLnBrk="1" hangingPunct="1"/>
            <a:r>
              <a:rPr lang="en-US" altLang="en-US" sz="1600" b="1" dirty="0"/>
              <a:t>DEF. SPENDING 9-46% OF GNP</a:t>
            </a:r>
          </a:p>
          <a:p>
            <a:pPr eaLnBrk="1" hangingPunct="1"/>
            <a:r>
              <a:rPr lang="en-US" altLang="en-US" sz="1600" b="1" dirty="0"/>
              <a:t>ALLIANCE BETWEEN GOVERNMENT &amp; DEFENSE (MILITARY INDUSTRIAL COMPLEX)</a:t>
            </a:r>
          </a:p>
          <a:p>
            <a:pPr eaLnBrk="1" hangingPunct="1"/>
            <a:r>
              <a:rPr lang="en-US" altLang="en-US" sz="1600" b="1" dirty="0"/>
              <a:t>SIGNIFICANT SHIFT IN DIST. OF INCOME</a:t>
            </a:r>
          </a:p>
          <a:p>
            <a:pPr eaLnBrk="1" hangingPunct="1"/>
            <a:r>
              <a:rPr lang="en-US" altLang="en-US" sz="1600" b="1" dirty="0"/>
              <a:t>CURBED INFLATION, RATIONS IN PLACE, VICTORY GARDENS “USE IT UP WEAR IT OUT, MAKE IT DO OR DO WITHOUT”,</a:t>
            </a:r>
          </a:p>
          <a:p>
            <a:pPr eaLnBrk="1" hangingPunct="1"/>
            <a:r>
              <a:rPr lang="en-US" altLang="en-US" sz="1600" b="1" dirty="0"/>
              <a:t>WAR BONDS, TAXES &amp; PAYROLL TAXES ‘43 INCREASED REVENUE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376613" cy="281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32" y="3276600"/>
            <a:ext cx="2808568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34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PROPAGANDA &amp; PUBLIC OPINION: </a:t>
            </a:r>
            <a:br>
              <a:rPr lang="en-US" alt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FANNING THE FLAMES OF PATRIOTISM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4553" b="-4"/>
          <a:stretch/>
        </p:blipFill>
        <p:spPr bwMode="auto">
          <a:xfrm>
            <a:off x="245659" y="2454903"/>
            <a:ext cx="25821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DE20C21-B4C0-4364-ABD4-7E590085A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339" r="2902" b="4"/>
          <a:stretch/>
        </p:blipFill>
        <p:spPr>
          <a:xfrm>
            <a:off x="2956695" y="2454901"/>
            <a:ext cx="2582102" cy="408025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Content Placeholder 8"/>
          <p:cNvSpPr>
            <a:spLocks noGrp="1"/>
          </p:cNvSpPr>
          <p:nvPr>
            <p:ph sz="half" idx="1"/>
          </p:nvPr>
        </p:nvSpPr>
        <p:spPr>
          <a:xfrm>
            <a:off x="5968479" y="763523"/>
            <a:ext cx="2633472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OFFICE OF CENSORSHIP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OFFICE OF WAR SHAPE INFO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PUBLIC OPINION: WITHHOLD &amp; DIVULGE INFO. WHEN ‘NECESSARY’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HOLLYWOOD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MAINTAIN UNITY &amp; SUPPORT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MAIL SUBJECT TO REVIEW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b="1">
                <a:solidFill>
                  <a:srgbClr val="FFFFFF"/>
                </a:solidFill>
              </a:rPr>
              <a:t>WHEN COMPLACENCY DESCENDED BRUTAL IMAGES RELEASED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1FB0A-9CB3-30E3-FCA1-469144C3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4" y="2059208"/>
            <a:ext cx="1920240" cy="273343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0755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erson holding a sword and another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57F6AA2B-90AB-4337-A007-9DA02061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73" y="2069567"/>
            <a:ext cx="1920240" cy="27127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444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2ACDA4C-8C8D-4A03-847B-DD425529E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94" y="2115763"/>
            <a:ext cx="1920240" cy="26203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746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6D93DC-ACDF-4C01-9B1B-1323EAFEC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496" y="2154245"/>
            <a:ext cx="1920240" cy="25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acific_theater_1941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1150"/>
            <a:ext cx="66294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047" y="152399"/>
            <a:ext cx="138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PACIFIC</a:t>
            </a:r>
          </a:p>
          <a:p>
            <a:r>
              <a:rPr lang="en-US" b="1" dirty="0">
                <a:latin typeface="Arial Black" panose="020B0A04020102020204" pitchFamily="34" charset="0"/>
              </a:rPr>
              <a:t>THEATER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657600" cy="1143000"/>
          </a:xfrm>
        </p:spPr>
        <p:txBody>
          <a:bodyPr/>
          <a:lstStyle/>
          <a:p>
            <a:pPr eaLnBrk="1" hangingPunct="1"/>
            <a:endParaRPr lang="en-US" altLang="en-US" b="1" dirty="0"/>
          </a:p>
        </p:txBody>
      </p:sp>
      <p:pic>
        <p:nvPicPr>
          <p:cNvPr id="14339" name="Content Placeholder 4" descr="sullivan brother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0" y="3429000"/>
            <a:ext cx="3803650" cy="3135321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304800"/>
            <a:ext cx="4227286" cy="65532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NIMITZ &amp; </a:t>
            </a:r>
            <a:r>
              <a:rPr lang="en-US" altLang="en-US" sz="1800" b="1" dirty="0" err="1"/>
              <a:t>MacARTHUR</a:t>
            </a:r>
            <a:r>
              <a:rPr lang="en-US" altLang="en-US" sz="1800" b="1" dirty="0"/>
              <a:t> 2 PRONGED APPROACH</a:t>
            </a:r>
          </a:p>
          <a:p>
            <a:pPr eaLnBrk="1" hangingPunct="1"/>
            <a:r>
              <a:rPr lang="en-US" altLang="en-US" sz="1800" b="1" dirty="0"/>
              <a:t>CORAL SEA MAY ‘42: 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BATTLE FOUGHT BY AIRCRAFT, SAVE AUSTRALIA</a:t>
            </a:r>
          </a:p>
          <a:p>
            <a:pPr eaLnBrk="1" hangingPunct="1"/>
            <a:r>
              <a:rPr lang="en-US" altLang="en-US" sz="1800" b="1" dirty="0"/>
              <a:t>MIDWAY JUNE ‘42: 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DEFEAT OF MODERN JAPANESE NAVY</a:t>
            </a:r>
          </a:p>
          <a:p>
            <a:pPr eaLnBrk="1" hangingPunct="1"/>
            <a:r>
              <a:rPr lang="en-US" altLang="en-US" sz="1800" b="1" dirty="0"/>
              <a:t>GUADALCANAL AUGUST ‘42: USE OF DDT, 5 SULLIVANS ON USS JUNEAU</a:t>
            </a:r>
          </a:p>
        </p:txBody>
      </p:sp>
      <p:pic>
        <p:nvPicPr>
          <p:cNvPr id="14341" name="Picture 5" descr="F:\battle of midway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9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76600"/>
            <a:ext cx="3752850" cy="32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0" y="-228600"/>
            <a:ext cx="3465513" cy="762000"/>
          </a:xfrm>
        </p:spPr>
        <p:txBody>
          <a:bodyPr/>
          <a:lstStyle/>
          <a:p>
            <a:pPr eaLnBrk="1" hangingPunct="1"/>
            <a:r>
              <a:rPr lang="en-US" altLang="en-US"/>
              <a:t>EUROPEAN THEATER 1942-44</a:t>
            </a:r>
          </a:p>
        </p:txBody>
      </p:sp>
      <p:pic>
        <p:nvPicPr>
          <p:cNvPr id="9219" name="Content Placeholder 4" descr="hitler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455613"/>
            <a:ext cx="5568950" cy="548798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575050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*GERMANY DOMINATED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*INVADED RUSSIA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*STALINGRAD 8/42-1/43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*DEMANDED 2ND FRONT (COD WAR)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*HITLER THE THREAT – EUROPE 1</a:t>
            </a:r>
            <a:r>
              <a:rPr lang="en-US" sz="1600" b="1" baseline="30000" dirty="0"/>
              <a:t>ST</a:t>
            </a:r>
            <a:r>
              <a:rPr lang="en-US" sz="1600" b="1" dirty="0"/>
              <a:t> AGREED UPON AT CASABLANCA JANUARY 1943 CHURCHILL &amp; FDR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*NORTH AFRICA 11/42-MAY 43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ROMMEL, MONTGOMERY &amp; IKE &amp; GERMANS OUT BY MAY 1943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*COLOGNE ‘42, HAMBURG ‘43, DRESDEN ’45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WARTIME MEETINGS: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*CAIRO 11/43: GB, US, CHINA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 OUTLINE STRATEGY FOR JAPAN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*TEHRAN 12/43: STALIN, FDR &amp; CHURCHILL – SET DATE FOR D-DAY</a:t>
            </a:r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181600" cy="1295400"/>
          </a:xfrm>
        </p:spPr>
        <p:txBody>
          <a:bodyPr/>
          <a:lstStyle/>
          <a:p>
            <a:pPr algn="r" eaLnBrk="1" hangingPunct="1"/>
            <a:r>
              <a:rPr lang="en-US" altLang="en-US" sz="2400" b="1"/>
              <a:t>THE SOFT UNDERBELLY &amp; CONTROL OF EUROPE 1943-1945</a:t>
            </a:r>
          </a:p>
        </p:txBody>
      </p:sp>
      <p:pic>
        <p:nvPicPr>
          <p:cNvPr id="11267" name="Content Placeholder 5" descr="800px-Atlantic_Merchant_Casualt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10000"/>
            <a:ext cx="4038600" cy="2859088"/>
          </a:xfrm>
        </p:spPr>
      </p:pic>
      <p:sp>
        <p:nvSpPr>
          <p:cNvPr id="10244" name="Content Placeholder 6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505200" cy="55626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BATTLE FOR THE ATLANTIC: SOPHISTICATED RADAR &amp; SONAR</a:t>
            </a:r>
          </a:p>
          <a:p>
            <a:pPr eaLnBrk="1" hangingPunct="1"/>
            <a:r>
              <a:rPr lang="en-US" altLang="en-US" sz="1600" b="1" dirty="0"/>
              <a:t>RUSSIANS FEND OFF GERMANS: BATTLE NEAR KURSK &amp; SOVIETS PUSHED WEST </a:t>
            </a:r>
          </a:p>
          <a:p>
            <a:pPr eaLnBrk="1" hangingPunct="1"/>
            <a:r>
              <a:rPr lang="en-US" altLang="en-US" sz="1600" b="1" dirty="0"/>
              <a:t>ALLIES AGREED ON JUNE 4, 1944 TO OPEN 2</a:t>
            </a:r>
            <a:r>
              <a:rPr lang="en-US" altLang="en-US" sz="1600" b="1" baseline="30000" dirty="0"/>
              <a:t>ND</a:t>
            </a:r>
            <a:r>
              <a:rPr lang="en-US" altLang="en-US" sz="1600" b="1" dirty="0"/>
              <a:t> FRONT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D- DAY: 200K ALLIED TROOPS ON SHORES OF NORMANDY</a:t>
            </a:r>
          </a:p>
          <a:p>
            <a:pPr eaLnBrk="1" hangingPunct="1"/>
            <a:r>
              <a:rPr lang="en-US" altLang="en-US" sz="1600" b="1" dirty="0"/>
              <a:t>BATTLE OF THE BULGE (ARDENNES FOREST) DECEMBER ‘44 – 1/1945  GERMANS ULTIMATELY DEPLETED</a:t>
            </a:r>
          </a:p>
        </p:txBody>
      </p:sp>
      <p:pic>
        <p:nvPicPr>
          <p:cNvPr id="11269" name="Picture 6" descr="F:\italy_invasion_1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1049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REMEMBER PEARL HARBOR!  “A DATE WHICH SHALL LIVE IN  INFAMY” 12/7/41</vt:lpstr>
      <vt:lpstr>“TO AMERICAN PRODUCTION WITHOUT WHICH THE WAR WOULD HAVE BEEN LOST”  STALIN  A CALL TO ARMS – AMERICA READIES FOR WAR</vt:lpstr>
      <vt:lpstr>ECONOMIC GROWTH</vt:lpstr>
      <vt:lpstr>PROPAGANDA &amp; PUBLIC OPINION:  FANNING THE FLAMES OF PATRIOTISM</vt:lpstr>
      <vt:lpstr>PowerPoint Presentation</vt:lpstr>
      <vt:lpstr>PowerPoint Presentation</vt:lpstr>
      <vt:lpstr>PowerPoint Presentation</vt:lpstr>
      <vt:lpstr>EUROPEAN THEATER 1942-44</vt:lpstr>
      <vt:lpstr>THE SOFT UNDERBELLY &amp; CONTROL OF EUROPE 1943-1945</vt:lpstr>
      <vt:lpstr>FIGHTING THE WAR AT HOME – NO ORDINARY TIME </vt:lpstr>
      <vt:lpstr>WOMEN ABROAD: 400,000 JOINED FORCES: WAVES, WACS, &amp; WASPS </vt:lpstr>
      <vt:lpstr>AFRICAN AMERICANS IN THE MIILITARY</vt:lpstr>
      <vt:lpstr>RAMPANT RACISM ELSEWHERE</vt:lpstr>
      <vt:lpstr>NATIVE AMERICANS &amp; JAPANESE SOLDIERS</vt:lpstr>
      <vt:lpstr>TRIUMPH &amp; TRAGEDY – HOW DOES DIPLOMACY &amp; MILITARY MIGHT HELP END WWII</vt:lpstr>
      <vt:lpstr>THE LAST MEETING OF THE BIG 3</vt:lpstr>
      <vt:lpstr>VICTORY OVER EUROPE MAY 7, 1945</vt:lpstr>
      <vt:lpstr>“FOR MOST OF IT (WHAT I SAW &amp; HEARD) I HAVE NO WORDS” E. R. MURROW</vt:lpstr>
      <vt:lpstr>“A HELL OF UNSPEAKABLE TORMENTS”</vt:lpstr>
      <vt:lpstr>POTSDAM 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Stuart</dc:creator>
  <cp:lastModifiedBy>Stuart, Sarah</cp:lastModifiedBy>
  <cp:revision>96</cp:revision>
  <dcterms:created xsi:type="dcterms:W3CDTF">2012-02-14T18:05:40Z</dcterms:created>
  <dcterms:modified xsi:type="dcterms:W3CDTF">2023-03-02T19:15:22Z</dcterms:modified>
</cp:coreProperties>
</file>