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4754C-9C90-4A0D-9B31-3F081BBF32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562D9E-2CAF-4021-BAF9-008B270ACA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09604-11F7-467C-9D65-98AD6448D868}"/>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5" name="Footer Placeholder 4">
            <a:extLst>
              <a:ext uri="{FF2B5EF4-FFF2-40B4-BE49-F238E27FC236}">
                <a16:creationId xmlns:a16="http://schemas.microsoft.com/office/drawing/2014/main" id="{00600D10-40D9-47B9-B58C-2084E7562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EE496-81FC-4E50-80F5-8CE3A7AF24C1}"/>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251747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98D30-7906-44A3-8A0E-3E4AEFF16F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B0350-8EA8-45B9-8C07-BAC47E666D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20939-D6A4-4CCF-8077-53B2DBEA61E6}"/>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5" name="Footer Placeholder 4">
            <a:extLst>
              <a:ext uri="{FF2B5EF4-FFF2-40B4-BE49-F238E27FC236}">
                <a16:creationId xmlns:a16="http://schemas.microsoft.com/office/drawing/2014/main" id="{38D67131-112F-4F41-BA98-A7D159303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FBD83D-3D8D-431C-AA7F-7869BA2A8043}"/>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401859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0A8212-1E4F-4DE5-938D-41D7EDFA59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96333B-D129-44C9-BE12-0966FD3EC0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1FF552-4BAF-41EB-931E-FAF2FA55F77A}"/>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5" name="Footer Placeholder 4">
            <a:extLst>
              <a:ext uri="{FF2B5EF4-FFF2-40B4-BE49-F238E27FC236}">
                <a16:creationId xmlns:a16="http://schemas.microsoft.com/office/drawing/2014/main" id="{CC7C58FD-9925-4F7D-8CCA-067CA6236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ECCED-BA6D-4185-B93E-1D6FA747ECDB}"/>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78018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63F6-A333-4ADB-A199-E0C0BDB80C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EBE6F1-E80A-4553-924B-9CD05AAF8A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7C3DD-735F-463C-A0BC-51D5B261D083}"/>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5" name="Footer Placeholder 4">
            <a:extLst>
              <a:ext uri="{FF2B5EF4-FFF2-40B4-BE49-F238E27FC236}">
                <a16:creationId xmlns:a16="http://schemas.microsoft.com/office/drawing/2014/main" id="{8B8982DB-AAFA-4F96-B28A-29E518E57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8F0DC-6553-45ED-A94A-7C01172DE6F4}"/>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92479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6AC8A-01FC-4B95-B29C-73BF263929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5A30F4-E6F1-477B-BADF-9FB60B7E4C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8B8B3F-0395-4229-ACFB-A24CE12BACD5}"/>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5" name="Footer Placeholder 4">
            <a:extLst>
              <a:ext uri="{FF2B5EF4-FFF2-40B4-BE49-F238E27FC236}">
                <a16:creationId xmlns:a16="http://schemas.microsoft.com/office/drawing/2014/main" id="{5A4B998F-A443-4EA8-82F0-5122AC30E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12D8F-92AF-4EEF-B561-0D82FB1CC951}"/>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145720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31FA-FE00-48BF-9BF8-88865508E6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25A0D3-3506-4F1D-9B97-BDF36FCA8E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186C8-4C40-4AB2-B7E1-24DE10FDA5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C7632F-CA2D-439D-9D63-C9654FC76672}"/>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6" name="Footer Placeholder 5">
            <a:extLst>
              <a:ext uri="{FF2B5EF4-FFF2-40B4-BE49-F238E27FC236}">
                <a16:creationId xmlns:a16="http://schemas.microsoft.com/office/drawing/2014/main" id="{936DDBDD-CBE6-4DBB-A473-2D2A4C1CEE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FBE7D1-C2BF-42FD-A27D-3810196CB097}"/>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261554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93C1B-F364-4372-84B9-5611565CAA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A05746-C266-46E1-A749-B4698A1C28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8D9055-C7E0-46D5-86F6-DBD362C09E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2A5EE7-E26E-4A09-AEBD-E2BBF75434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02819A-10D6-4266-BF93-3A30D01A34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196F6B-74C0-4C4F-A104-1F6745A288B5}"/>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8" name="Footer Placeholder 7">
            <a:extLst>
              <a:ext uri="{FF2B5EF4-FFF2-40B4-BE49-F238E27FC236}">
                <a16:creationId xmlns:a16="http://schemas.microsoft.com/office/drawing/2014/main" id="{12D315FC-282A-4CA8-8DD1-E547965978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F2C079-076C-48B3-8982-1C41A46521BA}"/>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259620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C034-94BB-4E12-868B-85E47D159F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639029-4FC1-42EE-969C-3059EB6CA277}"/>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4" name="Footer Placeholder 3">
            <a:extLst>
              <a:ext uri="{FF2B5EF4-FFF2-40B4-BE49-F238E27FC236}">
                <a16:creationId xmlns:a16="http://schemas.microsoft.com/office/drawing/2014/main" id="{7B6BE24C-F2F4-4252-8965-2A6EA9CF68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FAEA78-2F8C-46DC-BB6C-05A044C9D259}"/>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184733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45D546-6598-4471-8262-97CA3F898DFE}"/>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3" name="Footer Placeholder 2">
            <a:extLst>
              <a:ext uri="{FF2B5EF4-FFF2-40B4-BE49-F238E27FC236}">
                <a16:creationId xmlns:a16="http://schemas.microsoft.com/office/drawing/2014/main" id="{0CE8D474-4800-4BA2-9A92-83D01B25E6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58000A-71B7-4508-857B-7F2D5BBC0689}"/>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1448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AB9F9-6441-4360-8352-3FD7FE590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CF14F2-ACE8-4058-9C24-EAE0FA7281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7AEECA-7D48-4CFF-9B1A-03C9F66E8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88F7C-8771-4F7B-8661-59FBFF13C6EC}"/>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6" name="Footer Placeholder 5">
            <a:extLst>
              <a:ext uri="{FF2B5EF4-FFF2-40B4-BE49-F238E27FC236}">
                <a16:creationId xmlns:a16="http://schemas.microsoft.com/office/drawing/2014/main" id="{E68269A3-4F7F-4202-9191-30EF0B59A8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A1889-2B68-4178-A1A4-211138916CA8}"/>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1579994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4CE8-DACE-4A6A-A950-5FC580D465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AED12A-3ABF-4165-B792-F7E48382BF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FBCC37-1F76-4589-93A3-C6EF1C607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DDDD1A-DFB7-4B59-A107-3FBF4401D88E}"/>
              </a:ext>
            </a:extLst>
          </p:cNvPr>
          <p:cNvSpPr>
            <a:spLocks noGrp="1"/>
          </p:cNvSpPr>
          <p:nvPr>
            <p:ph type="dt" sz="half" idx="10"/>
          </p:nvPr>
        </p:nvSpPr>
        <p:spPr/>
        <p:txBody>
          <a:bodyPr/>
          <a:lstStyle/>
          <a:p>
            <a:fld id="{37A29DCB-1FCF-410B-B41C-EAB2F5197C6A}" type="datetimeFigureOut">
              <a:rPr lang="en-US" smtClean="0"/>
              <a:t>11/16/2022</a:t>
            </a:fld>
            <a:endParaRPr lang="en-US"/>
          </a:p>
        </p:txBody>
      </p:sp>
      <p:sp>
        <p:nvSpPr>
          <p:cNvPr id="6" name="Footer Placeholder 5">
            <a:extLst>
              <a:ext uri="{FF2B5EF4-FFF2-40B4-BE49-F238E27FC236}">
                <a16:creationId xmlns:a16="http://schemas.microsoft.com/office/drawing/2014/main" id="{60606C87-4C64-4D21-A64A-F8F5CDC4F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630AD5-A159-46AD-A314-A228F7B4E434}"/>
              </a:ext>
            </a:extLst>
          </p:cNvPr>
          <p:cNvSpPr>
            <a:spLocks noGrp="1"/>
          </p:cNvSpPr>
          <p:nvPr>
            <p:ph type="sldNum" sz="quarter" idx="12"/>
          </p:nvPr>
        </p:nvSpPr>
        <p:spPr/>
        <p:txBody>
          <a:bodyPr/>
          <a:lstStyle/>
          <a:p>
            <a:fld id="{562BDF4B-3588-416D-8E09-F3509E7323FB}" type="slidenum">
              <a:rPr lang="en-US" smtClean="0"/>
              <a:t>‹#›</a:t>
            </a:fld>
            <a:endParaRPr lang="en-US"/>
          </a:p>
        </p:txBody>
      </p:sp>
    </p:spTree>
    <p:extLst>
      <p:ext uri="{BB962C8B-B14F-4D97-AF65-F5344CB8AC3E}">
        <p14:creationId xmlns:p14="http://schemas.microsoft.com/office/powerpoint/2010/main" val="12887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748846-CD96-492C-8A44-26254F2D5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AC44F4-571A-4837-BD9C-4FFFAE1147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05F2B-DD93-4E11-BC9A-F6F2CA17BE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29DCB-1FCF-410B-B41C-EAB2F5197C6A}" type="datetimeFigureOut">
              <a:rPr lang="en-US" smtClean="0"/>
              <a:t>11/16/2022</a:t>
            </a:fld>
            <a:endParaRPr lang="en-US"/>
          </a:p>
        </p:txBody>
      </p:sp>
      <p:sp>
        <p:nvSpPr>
          <p:cNvPr id="5" name="Footer Placeholder 4">
            <a:extLst>
              <a:ext uri="{FF2B5EF4-FFF2-40B4-BE49-F238E27FC236}">
                <a16:creationId xmlns:a16="http://schemas.microsoft.com/office/drawing/2014/main" id="{6FBB3E27-8D76-49E8-94CE-F34F00278F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CE3D72-6FBA-4440-9717-EEA2FD1761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BDF4B-3588-416D-8E09-F3509E7323FB}" type="slidenum">
              <a:rPr lang="en-US" smtClean="0"/>
              <a:t>‹#›</a:t>
            </a:fld>
            <a:endParaRPr lang="en-US"/>
          </a:p>
        </p:txBody>
      </p:sp>
    </p:spTree>
    <p:extLst>
      <p:ext uri="{BB962C8B-B14F-4D97-AF65-F5344CB8AC3E}">
        <p14:creationId xmlns:p14="http://schemas.microsoft.com/office/powerpoint/2010/main" val="312918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DEF4F54-4370-49F6-912C-A70BB5AA9DC8}"/>
              </a:ext>
            </a:extLst>
          </p:cNvPr>
          <p:cNvPicPr>
            <a:picLocks noChangeAspect="1"/>
          </p:cNvPicPr>
          <p:nvPr/>
        </p:nvPicPr>
        <p:blipFill>
          <a:blip r:embed="rId2"/>
          <a:stretch>
            <a:fillRect/>
          </a:stretch>
        </p:blipFill>
        <p:spPr>
          <a:xfrm>
            <a:off x="320992" y="152400"/>
            <a:ext cx="5057775" cy="3076575"/>
          </a:xfrm>
          <a:prstGeom prst="rect">
            <a:avLst/>
          </a:prstGeom>
        </p:spPr>
      </p:pic>
      <p:sp>
        <p:nvSpPr>
          <p:cNvPr id="5" name="Content Placeholder 4">
            <a:extLst>
              <a:ext uri="{FF2B5EF4-FFF2-40B4-BE49-F238E27FC236}">
                <a16:creationId xmlns:a16="http://schemas.microsoft.com/office/drawing/2014/main" id="{0080D426-27B5-4A34-9C5B-E13C483CF30E}"/>
              </a:ext>
            </a:extLst>
          </p:cNvPr>
          <p:cNvSpPr>
            <a:spLocks noGrp="1"/>
          </p:cNvSpPr>
          <p:nvPr>
            <p:ph idx="1"/>
          </p:nvPr>
        </p:nvSpPr>
        <p:spPr>
          <a:xfrm>
            <a:off x="423862" y="3429001"/>
            <a:ext cx="10515600" cy="3276600"/>
          </a:xfrm>
        </p:spPr>
        <p:txBody>
          <a:bodyPr>
            <a:normAutofit/>
          </a:bodyPr>
          <a:lstStyle/>
          <a:p>
            <a:r>
              <a:rPr lang="en-US" dirty="0"/>
              <a:t>1. The map above show the US immediately following the</a:t>
            </a:r>
          </a:p>
          <a:p>
            <a:r>
              <a:rPr lang="en-US" dirty="0"/>
              <a:t>A. passage of the Northwest Ordinance</a:t>
            </a:r>
          </a:p>
          <a:p>
            <a:r>
              <a:rPr lang="en-US" dirty="0"/>
              <a:t>B. negotiation of the Adams-Onis Treaty</a:t>
            </a:r>
          </a:p>
          <a:p>
            <a:r>
              <a:rPr lang="en-US" dirty="0"/>
              <a:t>C. Passage of the Missouri Compromise</a:t>
            </a:r>
          </a:p>
          <a:p>
            <a:r>
              <a:rPr lang="en-US" dirty="0"/>
              <a:t>D. Settlement of the Mexican American War</a:t>
            </a:r>
          </a:p>
        </p:txBody>
      </p:sp>
    </p:spTree>
    <p:extLst>
      <p:ext uri="{BB962C8B-B14F-4D97-AF65-F5344CB8AC3E}">
        <p14:creationId xmlns:p14="http://schemas.microsoft.com/office/powerpoint/2010/main" val="3736335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F8B16C-11BA-4238-BAAA-1209AD4B635F}"/>
              </a:ext>
            </a:extLst>
          </p:cNvPr>
          <p:cNvSpPr>
            <a:spLocks noGrp="1"/>
          </p:cNvSpPr>
          <p:nvPr>
            <p:ph idx="1"/>
          </p:nvPr>
        </p:nvSpPr>
        <p:spPr>
          <a:xfrm>
            <a:off x="669523" y="346229"/>
            <a:ext cx="10515600" cy="5422361"/>
          </a:xfrm>
        </p:spPr>
        <p:txBody>
          <a:bodyPr/>
          <a:lstStyle/>
          <a:p>
            <a:r>
              <a:rPr lang="en-US" b="1" dirty="0"/>
              <a:t>18. THE AMERICAN COLONIZATION SOCIETY ESTABLISHED IN THE EARLY 19</a:t>
            </a:r>
            <a:r>
              <a:rPr lang="en-US" b="1" baseline="30000" dirty="0"/>
              <a:t>TH</a:t>
            </a:r>
            <a:r>
              <a:rPr lang="en-US" b="1" dirty="0"/>
              <a:t> CENTURY WITH THE GOAL OF </a:t>
            </a:r>
          </a:p>
          <a:p>
            <a:r>
              <a:rPr lang="en-US" b="1" dirty="0"/>
              <a:t>A. ENCOURAGING IMMIGRATION FROM IRELAND &amp; GERMANY</a:t>
            </a:r>
          </a:p>
          <a:p>
            <a:r>
              <a:rPr lang="en-US" b="1" dirty="0"/>
              <a:t>B. ENCOURAGING CHINESE CONTRACT LABORERS TO EMIGRATE TO THE US</a:t>
            </a:r>
          </a:p>
          <a:p>
            <a:r>
              <a:rPr lang="en-US" b="1" dirty="0"/>
              <a:t>C. SETTLING WHITE AMERICANS ON WESTERN LANDS</a:t>
            </a:r>
          </a:p>
          <a:p>
            <a:r>
              <a:rPr lang="en-US" b="1" dirty="0"/>
              <a:t>D. TRANSPORTING AFRICAN AMERICANS BACK TO AFRICA</a:t>
            </a:r>
          </a:p>
        </p:txBody>
      </p:sp>
    </p:spTree>
    <p:extLst>
      <p:ext uri="{BB962C8B-B14F-4D97-AF65-F5344CB8AC3E}">
        <p14:creationId xmlns:p14="http://schemas.microsoft.com/office/powerpoint/2010/main" val="313441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267D-5B59-4D57-BD13-70026CCBD81A}"/>
              </a:ext>
            </a:extLst>
          </p:cNvPr>
          <p:cNvSpPr>
            <a:spLocks noGrp="1"/>
          </p:cNvSpPr>
          <p:nvPr>
            <p:ph type="title"/>
          </p:nvPr>
        </p:nvSpPr>
        <p:spPr>
          <a:xfrm>
            <a:off x="0" y="737987"/>
            <a:ext cx="12192000" cy="1325563"/>
          </a:xfrm>
        </p:spPr>
        <p:txBody>
          <a:bodyPr>
            <a:noAutofit/>
          </a:bodyPr>
          <a:lstStyle/>
          <a:p>
            <a:r>
              <a:rPr lang="en-US" sz="1800" b="0" i="0" dirty="0">
                <a:solidFill>
                  <a:srgbClr val="333333"/>
                </a:solidFill>
                <a:effectLst/>
                <a:latin typeface="Roboto" panose="02000000000000000000" pitchFamily="2" charset="0"/>
              </a:rPr>
              <a:t>“</a:t>
            </a:r>
            <a:r>
              <a:rPr lang="en-US" sz="2000" b="0" i="0" dirty="0">
                <a:solidFill>
                  <a:srgbClr val="333333"/>
                </a:solidFill>
                <a:effectLst/>
                <a:latin typeface="Roboto" panose="02000000000000000000" pitchFamily="2" charset="0"/>
              </a:rPr>
              <a:t>We have conquered many of the neighboring tribes of Indians, but we have never thought of holding them in subjection—never of incorporating them into our Union....To incorporate Mexico, would be the very first instance of the kind of incorporating an Indian race; for more than half of the Mexicans are Indians, and the other is composed chiefly of mixed tribes.... Ours, sir, is the Government of a white race.... [I]t is professed and talked about to erect these Mexicans into a Territorial Government, and place them on an equality with the people of the United States. I protest utterly against such a project.”</a:t>
            </a:r>
            <a:br>
              <a:rPr lang="en-US" sz="2000" b="0" i="0" dirty="0">
                <a:solidFill>
                  <a:srgbClr val="333333"/>
                </a:solidFill>
                <a:effectLst/>
                <a:latin typeface="Roboto" panose="02000000000000000000" pitchFamily="2" charset="0"/>
              </a:rPr>
            </a:br>
            <a:r>
              <a:rPr lang="en-US" sz="2000" b="0" i="0" dirty="0">
                <a:solidFill>
                  <a:srgbClr val="333333"/>
                </a:solidFill>
                <a:effectLst/>
                <a:latin typeface="Roboto" panose="02000000000000000000" pitchFamily="2" charset="0"/>
              </a:rPr>
              <a:t>Senator John C. Calhoun, “Conquest of Mexico” speech, 1848</a:t>
            </a:r>
            <a:br>
              <a:rPr lang="en-US" sz="1800" b="0" i="0" dirty="0">
                <a:solidFill>
                  <a:srgbClr val="333333"/>
                </a:solidFill>
                <a:effectLst/>
                <a:latin typeface="Roboto" panose="02000000000000000000" pitchFamily="2" charset="0"/>
              </a:rPr>
            </a:br>
            <a:endParaRPr lang="en-US" sz="1800" dirty="0"/>
          </a:p>
        </p:txBody>
      </p:sp>
      <p:sp>
        <p:nvSpPr>
          <p:cNvPr id="3" name="Content Placeholder 2">
            <a:extLst>
              <a:ext uri="{FF2B5EF4-FFF2-40B4-BE49-F238E27FC236}">
                <a16:creationId xmlns:a16="http://schemas.microsoft.com/office/drawing/2014/main" id="{9A3FB153-52DD-4B6D-8E4F-77D7D760AAFA}"/>
              </a:ext>
            </a:extLst>
          </p:cNvPr>
          <p:cNvSpPr>
            <a:spLocks noGrp="1"/>
          </p:cNvSpPr>
          <p:nvPr>
            <p:ph idx="1"/>
          </p:nvPr>
        </p:nvSpPr>
        <p:spPr>
          <a:xfrm>
            <a:off x="126422" y="2358285"/>
            <a:ext cx="11939155" cy="4351338"/>
          </a:xfrm>
        </p:spPr>
        <p:txBody>
          <a:bodyPr/>
          <a:lstStyle/>
          <a:p>
            <a:r>
              <a:rPr lang="en-US" dirty="0"/>
              <a:t>19. The excerpt most directly reflects which of the following developments in the US during the 1</a:t>
            </a:r>
            <a:r>
              <a:rPr lang="en-US" baseline="30000" dirty="0"/>
              <a:t>st</a:t>
            </a:r>
            <a:r>
              <a:rPr lang="en-US" dirty="0"/>
              <a:t> half of the 19</a:t>
            </a:r>
            <a:r>
              <a:rPr lang="en-US" baseline="30000" dirty="0"/>
              <a:t>th</a:t>
            </a:r>
            <a:r>
              <a:rPr lang="en-US" dirty="0"/>
              <a:t> Century?</a:t>
            </a:r>
          </a:p>
          <a:p>
            <a:r>
              <a:rPr lang="en-US" dirty="0"/>
              <a:t>A. the end of the Spanish-American War	B. Westward expansion</a:t>
            </a:r>
          </a:p>
          <a:p>
            <a:r>
              <a:rPr lang="en-US" dirty="0"/>
              <a:t>C. the booming internal slave trade		D. increased manufacturing</a:t>
            </a:r>
          </a:p>
          <a:p>
            <a:endParaRPr lang="en-US" dirty="0"/>
          </a:p>
          <a:p>
            <a:r>
              <a:rPr lang="en-US" dirty="0"/>
              <a:t>20. Based on the excerpt, Calhoun would also be most likely to support which of the following?</a:t>
            </a:r>
          </a:p>
          <a:p>
            <a:r>
              <a:rPr lang="en-US" dirty="0"/>
              <a:t>A. pro-slavery arguments			B. policies favoring immigration</a:t>
            </a:r>
          </a:p>
          <a:p>
            <a:r>
              <a:rPr lang="en-US" dirty="0"/>
              <a:t>C. expanded US federal authority		D. US sale of disputed territory</a:t>
            </a:r>
          </a:p>
          <a:p>
            <a:endParaRPr lang="en-US" dirty="0"/>
          </a:p>
          <a:p>
            <a:endParaRPr lang="en-US" dirty="0"/>
          </a:p>
        </p:txBody>
      </p:sp>
    </p:spTree>
    <p:extLst>
      <p:ext uri="{BB962C8B-B14F-4D97-AF65-F5344CB8AC3E}">
        <p14:creationId xmlns:p14="http://schemas.microsoft.com/office/powerpoint/2010/main" val="80372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CE2A6-64C9-4638-A29F-91FBE67E8F71}"/>
              </a:ext>
            </a:extLst>
          </p:cNvPr>
          <p:cNvSpPr>
            <a:spLocks noGrp="1"/>
          </p:cNvSpPr>
          <p:nvPr>
            <p:ph idx="1"/>
          </p:nvPr>
        </p:nvSpPr>
        <p:spPr>
          <a:xfrm>
            <a:off x="838200" y="274320"/>
            <a:ext cx="10515600" cy="5902643"/>
          </a:xfrm>
        </p:spPr>
        <p:txBody>
          <a:bodyPr>
            <a:normAutofit fontScale="92500" lnSpcReduction="10000"/>
          </a:bodyPr>
          <a:lstStyle/>
          <a:p>
            <a:r>
              <a:rPr lang="en-US" dirty="0"/>
              <a:t>21. The most controversial &amp; divisive component of the Compromise of 1850 was the</a:t>
            </a:r>
          </a:p>
          <a:p>
            <a:r>
              <a:rPr lang="en-US" dirty="0"/>
              <a:t>A. measure’s endorsement of popular sovereignty</a:t>
            </a:r>
          </a:p>
          <a:p>
            <a:r>
              <a:rPr lang="en-US" dirty="0"/>
              <a:t>B. admittance of Missouri as a slave state</a:t>
            </a:r>
          </a:p>
          <a:p>
            <a:r>
              <a:rPr lang="en-US" dirty="0"/>
              <a:t>C. passage of a tougher national fugitive slave act</a:t>
            </a:r>
          </a:p>
          <a:p>
            <a:r>
              <a:rPr lang="en-US" dirty="0"/>
              <a:t>D. admittance of Texas as a slave state</a:t>
            </a:r>
          </a:p>
          <a:p>
            <a:endParaRPr lang="en-US" dirty="0"/>
          </a:p>
          <a:p>
            <a:r>
              <a:rPr lang="en-US" dirty="0"/>
              <a:t>22. “Build, therefore, your own world. As fast as you conform your life to the pure idea in your mind, that will unfold its great proportions.  A correspondent revolution in things will attend the influx of the spirit.”</a:t>
            </a:r>
          </a:p>
          <a:p>
            <a:r>
              <a:rPr lang="en-US" dirty="0"/>
              <a:t>The 1836 passage above exemplifies which of the following intellectual trends?</a:t>
            </a:r>
          </a:p>
          <a:p>
            <a:r>
              <a:rPr lang="en-US" dirty="0"/>
              <a:t>A. evangelicalism		B. Transcendentalism	C. abolitionism</a:t>
            </a:r>
          </a:p>
          <a:p>
            <a:r>
              <a:rPr lang="en-US" dirty="0"/>
              <a:t>D. Mormonism		D. Pragmatist philosophy</a:t>
            </a:r>
          </a:p>
        </p:txBody>
      </p:sp>
    </p:spTree>
    <p:extLst>
      <p:ext uri="{BB962C8B-B14F-4D97-AF65-F5344CB8AC3E}">
        <p14:creationId xmlns:p14="http://schemas.microsoft.com/office/powerpoint/2010/main" val="152125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08055-69C0-4E2D-9870-17737674132C}"/>
              </a:ext>
            </a:extLst>
          </p:cNvPr>
          <p:cNvSpPr>
            <a:spLocks noGrp="1"/>
          </p:cNvSpPr>
          <p:nvPr>
            <p:ph idx="1"/>
          </p:nvPr>
        </p:nvSpPr>
        <p:spPr>
          <a:xfrm>
            <a:off x="0" y="274320"/>
            <a:ext cx="12192000" cy="5902643"/>
          </a:xfrm>
        </p:spPr>
        <p:txBody>
          <a:bodyPr>
            <a:normAutofit/>
          </a:bodyPr>
          <a:lstStyle/>
          <a:p>
            <a:r>
              <a:rPr lang="en-US" sz="1800" b="1" dirty="0"/>
              <a:t>23. The Second Great Awakening did which of the following?</a:t>
            </a:r>
          </a:p>
          <a:p>
            <a:r>
              <a:rPr lang="en-US" sz="1800" b="1" dirty="0"/>
              <a:t>A. it resulted in a sharp decline in church membership</a:t>
            </a:r>
          </a:p>
          <a:p>
            <a:r>
              <a:rPr lang="en-US" sz="1800" b="1" dirty="0"/>
              <a:t>B. it increased Protestant toleration for Catholics</a:t>
            </a:r>
          </a:p>
          <a:p>
            <a:r>
              <a:rPr lang="en-US" sz="1800" b="1" dirty="0"/>
              <a:t>C. it produced increased respect for civil authority</a:t>
            </a:r>
          </a:p>
          <a:p>
            <a:r>
              <a:rPr lang="en-US" sz="1800" b="1" dirty="0"/>
              <a:t>D. it encouraged conversion to evangelical Christianity.</a:t>
            </a:r>
          </a:p>
          <a:p>
            <a:endParaRPr lang="en-US" sz="1800" b="1" dirty="0"/>
          </a:p>
          <a:p>
            <a:r>
              <a:rPr lang="en-US" sz="1800" b="1" dirty="0"/>
              <a:t>24. The following are TRUE about the textile mills of New England in the early 19</a:t>
            </a:r>
            <a:r>
              <a:rPr lang="en-US" sz="1800" b="1" baseline="30000" dirty="0"/>
              <a:t>th</a:t>
            </a:r>
            <a:r>
              <a:rPr lang="en-US" sz="1800" b="1" dirty="0"/>
              <a:t> Century EXCEPT</a:t>
            </a:r>
          </a:p>
          <a:p>
            <a:r>
              <a:rPr lang="en-US" sz="1800" b="1" dirty="0"/>
              <a:t>A. a large percentage of their workforce was made up of women</a:t>
            </a:r>
          </a:p>
          <a:p>
            <a:r>
              <a:rPr lang="en-US" sz="1800" b="1" dirty="0"/>
              <a:t>B. the depended on water for power</a:t>
            </a:r>
          </a:p>
          <a:p>
            <a:r>
              <a:rPr lang="en-US" sz="1800" b="1" dirty="0"/>
              <a:t>C. they used a system called the putting-out system</a:t>
            </a:r>
          </a:p>
          <a:p>
            <a:r>
              <a:rPr lang="en-US" sz="1800" b="1" dirty="0"/>
              <a:t>D. there was little labor unrest in the mills until the 1830’s &amp; 40’s</a:t>
            </a:r>
          </a:p>
          <a:p>
            <a:endParaRPr lang="en-US" sz="1800" b="1" dirty="0"/>
          </a:p>
          <a:p>
            <a:r>
              <a:rPr lang="en-US" sz="1800" b="1" dirty="0"/>
              <a:t>25. A key motivating factor for many reformers of the 1840’s was</a:t>
            </a:r>
          </a:p>
          <a:p>
            <a:r>
              <a:rPr lang="en-US" sz="1800" b="1" dirty="0"/>
              <a:t>A. Evangelical Christianity 		B. Marxism	C. Abolition	D. </a:t>
            </a:r>
            <a:r>
              <a:rPr lang="en-US" sz="1800" b="1"/>
              <a:t>American System</a:t>
            </a:r>
            <a:endParaRPr lang="en-US" sz="1800" b="1" dirty="0"/>
          </a:p>
          <a:p>
            <a:pPr marL="0" indent="0">
              <a:buNone/>
            </a:pPr>
            <a:endParaRPr lang="en-US" dirty="0"/>
          </a:p>
        </p:txBody>
      </p:sp>
    </p:spTree>
    <p:extLst>
      <p:ext uri="{BB962C8B-B14F-4D97-AF65-F5344CB8AC3E}">
        <p14:creationId xmlns:p14="http://schemas.microsoft.com/office/powerpoint/2010/main" val="3624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45CB9-D6CA-4242-A048-DE2B456C3736}"/>
              </a:ext>
            </a:extLst>
          </p:cNvPr>
          <p:cNvSpPr>
            <a:spLocks noGrp="1"/>
          </p:cNvSpPr>
          <p:nvPr>
            <p:ph type="title"/>
          </p:nvPr>
        </p:nvSpPr>
        <p:spPr/>
        <p:txBody>
          <a:bodyPr>
            <a:normAutofit/>
          </a:bodyPr>
          <a:lstStyle/>
          <a:p>
            <a:r>
              <a:rPr lang="en-US" sz="2400" b="1" dirty="0"/>
              <a:t>2. The U.S. House of Representatives responded to abolitionist agitation in the 1830’s by</a:t>
            </a:r>
          </a:p>
        </p:txBody>
      </p:sp>
      <p:sp>
        <p:nvSpPr>
          <p:cNvPr id="3" name="Content Placeholder 2">
            <a:extLst>
              <a:ext uri="{FF2B5EF4-FFF2-40B4-BE49-F238E27FC236}">
                <a16:creationId xmlns:a16="http://schemas.microsoft.com/office/drawing/2014/main" id="{B727E08A-A530-4B69-B892-582E94EDD05C}"/>
              </a:ext>
            </a:extLst>
          </p:cNvPr>
          <p:cNvSpPr>
            <a:spLocks noGrp="1"/>
          </p:cNvSpPr>
          <p:nvPr>
            <p:ph idx="1"/>
          </p:nvPr>
        </p:nvSpPr>
        <p:spPr>
          <a:xfrm>
            <a:off x="838200" y="1253331"/>
            <a:ext cx="10515600" cy="4351338"/>
          </a:xfrm>
        </p:spPr>
        <p:txBody>
          <a:bodyPr>
            <a:normAutofit lnSpcReduction="10000"/>
          </a:bodyPr>
          <a:lstStyle/>
          <a:p>
            <a:r>
              <a:rPr lang="en-US" dirty="0"/>
              <a:t>A. approving appropriations to help finance colonization efforts</a:t>
            </a:r>
          </a:p>
          <a:p>
            <a:r>
              <a:rPr lang="en-US" dirty="0"/>
              <a:t>B. prohibiting the slave trade in the District of Columbia</a:t>
            </a:r>
          </a:p>
          <a:p>
            <a:r>
              <a:rPr lang="en-US" dirty="0"/>
              <a:t>C. limiting the publication of abolitionist writings to certain publishers</a:t>
            </a:r>
          </a:p>
          <a:p>
            <a:r>
              <a:rPr lang="en-US" dirty="0"/>
              <a:t>D. banning discussion of antislavery petitions</a:t>
            </a:r>
          </a:p>
          <a:p>
            <a:endParaRPr lang="en-US" dirty="0"/>
          </a:p>
          <a:p>
            <a:r>
              <a:rPr lang="en-US" dirty="0"/>
              <a:t>3. Andrew Jackson supported all of the following EXCEPT</a:t>
            </a:r>
          </a:p>
          <a:p>
            <a:r>
              <a:rPr lang="en-US" dirty="0"/>
              <a:t>A. Indian removal			B. the right of nullification</a:t>
            </a:r>
          </a:p>
          <a:p>
            <a:r>
              <a:rPr lang="en-US" dirty="0"/>
              <a:t>C. removal of federal deposits from the Bank of the U.S.</a:t>
            </a:r>
          </a:p>
          <a:p>
            <a:r>
              <a:rPr lang="en-US" dirty="0"/>
              <a:t>D. annexation of new territory	E. use of presidential veto power</a:t>
            </a:r>
          </a:p>
          <a:p>
            <a:endParaRPr lang="en-US" dirty="0"/>
          </a:p>
        </p:txBody>
      </p:sp>
    </p:spTree>
    <p:extLst>
      <p:ext uri="{BB962C8B-B14F-4D97-AF65-F5344CB8AC3E}">
        <p14:creationId xmlns:p14="http://schemas.microsoft.com/office/powerpoint/2010/main" val="2501591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2529D1-EAAD-4BDC-BD79-BF7B65FB53F1}"/>
              </a:ext>
            </a:extLst>
          </p:cNvPr>
          <p:cNvSpPr txBox="1"/>
          <p:nvPr/>
        </p:nvSpPr>
        <p:spPr>
          <a:xfrm>
            <a:off x="0" y="0"/>
            <a:ext cx="11963400" cy="3970318"/>
          </a:xfrm>
          <a:prstGeom prst="rect">
            <a:avLst/>
          </a:prstGeom>
          <a:noFill/>
        </p:spPr>
        <p:txBody>
          <a:bodyPr wrap="square">
            <a:spAutoFit/>
          </a:bodyPr>
          <a:lstStyle/>
          <a:p>
            <a:pPr algn="l"/>
            <a:r>
              <a:rPr lang="en-US" b="0" i="0" dirty="0">
                <a:solidFill>
                  <a:srgbClr val="333333"/>
                </a:solidFill>
                <a:effectLst/>
                <a:latin typeface="Roboto" panose="02000000000000000000" pitchFamily="2" charset="0"/>
              </a:rPr>
              <a:t>“The creation of a home market is not only necessary to procure for our agriculture a just reward of its labors, but it is indispensable to obtain a supply of our necessary wants. . . . Suppose no actual abandonment of farming, but, what is most likely, a gradual and imperceptible employment of population in the business of manufacturing, instead of being compelled to resort to agriculture. . . . Is any part of our common country likely to be injured by a transfer of the theatre of [manufacturing] for our own consumption from Europe to America?</a:t>
            </a:r>
          </a:p>
          <a:p>
            <a:pPr algn="l"/>
            <a:r>
              <a:rPr lang="en-US" b="0" i="0" dirty="0">
                <a:solidFill>
                  <a:srgbClr val="333333"/>
                </a:solidFill>
                <a:effectLst/>
                <a:latin typeface="Roboto" panose="02000000000000000000" pitchFamily="2" charset="0"/>
              </a:rPr>
              <a:t>“. . . Suppose it were even true that Great Britain had abolished all restrictions upon trade, and allowed the freest introduction of the [products] of foreign labor, would that prove it unwise for us to adopt the protecting system? The object of protection is the establishment and perfection of the [manufacturing] arts. In England it, has accomplished its purpose, fulfilled its end. . . . The adoption of the restrictive system, on the part of the United States, by excluding the [products] of foreign labor, would extend the [purchasing] of American [products], unable, in the infancy and unprotected state of the arts, to sustain a competition with foreign fabrics. Let our arts breathe under the shade of protection; let them be perfected as they are in England, and [then] we shall be ready . . . to put aside protection, and enter upon the freest exchanges.”</a:t>
            </a:r>
          </a:p>
          <a:p>
            <a:pPr algn="r"/>
            <a:r>
              <a:rPr lang="en-US" b="0" i="0" dirty="0">
                <a:solidFill>
                  <a:srgbClr val="333333"/>
                </a:solidFill>
                <a:effectLst/>
                <a:latin typeface="Roboto" panose="02000000000000000000" pitchFamily="2" charset="0"/>
              </a:rPr>
              <a:t>Henry Clay, speaker of the House of Representatives, speech in Congress, 1824</a:t>
            </a:r>
          </a:p>
        </p:txBody>
      </p:sp>
      <p:sp>
        <p:nvSpPr>
          <p:cNvPr id="5" name="Content Placeholder 4">
            <a:extLst>
              <a:ext uri="{FF2B5EF4-FFF2-40B4-BE49-F238E27FC236}">
                <a16:creationId xmlns:a16="http://schemas.microsoft.com/office/drawing/2014/main" id="{45A7ECE4-E8F8-44AD-82B6-17BD296BF0A9}"/>
              </a:ext>
            </a:extLst>
          </p:cNvPr>
          <p:cNvSpPr>
            <a:spLocks noGrp="1"/>
          </p:cNvSpPr>
          <p:nvPr>
            <p:ph idx="1"/>
          </p:nvPr>
        </p:nvSpPr>
        <p:spPr>
          <a:xfrm>
            <a:off x="388620" y="3970318"/>
            <a:ext cx="10515600" cy="2518569"/>
          </a:xfrm>
        </p:spPr>
        <p:txBody>
          <a:bodyPr>
            <a:normAutofit fontScale="92500" lnSpcReduction="10000"/>
          </a:bodyPr>
          <a:lstStyle/>
          <a:p>
            <a:r>
              <a:rPr lang="en-US" dirty="0"/>
              <a:t>4, The excerpt could best be used by historians studying which of the following in the early 1800’s?</a:t>
            </a:r>
          </a:p>
          <a:p>
            <a:r>
              <a:rPr lang="en-US" dirty="0"/>
              <a:t>A. the political debates over economic development</a:t>
            </a:r>
          </a:p>
          <a:p>
            <a:r>
              <a:rPr lang="en-US" dirty="0"/>
              <a:t>B the lives of women working in new factories</a:t>
            </a:r>
          </a:p>
          <a:p>
            <a:r>
              <a:rPr lang="en-US" dirty="0"/>
              <a:t>C. the effects of new technologies on commerce</a:t>
            </a:r>
          </a:p>
          <a:p>
            <a:r>
              <a:rPr lang="en-US" dirty="0"/>
              <a:t>D. the value of British-manufactured imports</a:t>
            </a:r>
          </a:p>
          <a:p>
            <a:endParaRPr lang="en-US" dirty="0"/>
          </a:p>
        </p:txBody>
      </p:sp>
    </p:spTree>
    <p:extLst>
      <p:ext uri="{BB962C8B-B14F-4D97-AF65-F5344CB8AC3E}">
        <p14:creationId xmlns:p14="http://schemas.microsoft.com/office/powerpoint/2010/main" val="323164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E75AC-B26C-4AA0-8EA7-99F85E61B411}"/>
              </a:ext>
            </a:extLst>
          </p:cNvPr>
          <p:cNvSpPr>
            <a:spLocks noGrp="1"/>
          </p:cNvSpPr>
          <p:nvPr>
            <p:ph type="title"/>
          </p:nvPr>
        </p:nvSpPr>
        <p:spPr>
          <a:xfrm>
            <a:off x="318656" y="3429000"/>
            <a:ext cx="11232572" cy="3271115"/>
          </a:xfrm>
        </p:spPr>
        <p:txBody>
          <a:bodyPr>
            <a:normAutofit/>
          </a:bodyPr>
          <a:lstStyle/>
          <a:p>
            <a:r>
              <a:rPr lang="en-US" sz="1800" b="1" dirty="0">
                <a:solidFill>
                  <a:prstClr val="black"/>
                </a:solidFill>
                <a:latin typeface="Calibri Light" panose="020F0302020204030204"/>
                <a:ea typeface="+mj-ea"/>
                <a:cs typeface="+mj-cs"/>
              </a:rPr>
              <a:t>5. Which of the following was an interpretation of the speech by opponents of the goals Clay expressed in the excerpt?</a:t>
            </a:r>
            <a:br>
              <a:rPr lang="en-US" sz="1800" b="1" dirty="0">
                <a:solidFill>
                  <a:prstClr val="black"/>
                </a:solidFill>
                <a:latin typeface="Calibri Light" panose="020F0302020204030204"/>
                <a:ea typeface="+mj-ea"/>
                <a:cs typeface="+mj-cs"/>
              </a:rPr>
            </a:br>
            <a:r>
              <a:rPr lang="en-US" sz="1800" b="1" dirty="0"/>
              <a:t>A. Clay was seeking to discourage factory production to protect traditional artisans</a:t>
            </a:r>
            <a:br>
              <a:rPr lang="en-US" sz="1800" b="1" dirty="0"/>
            </a:br>
            <a:r>
              <a:rPr lang="en-US" sz="1800" b="1" dirty="0"/>
              <a:t>B. Clay’s proposal would require the expansion of slavery to supply factory workers</a:t>
            </a:r>
            <a:br>
              <a:rPr lang="en-US" sz="1800" b="1" dirty="0"/>
            </a:br>
            <a:r>
              <a:rPr lang="en-US" sz="1800" b="1" dirty="0"/>
              <a:t>C. Clay’s manufacturing plan would benefit 1 section of the country more than others</a:t>
            </a:r>
            <a:br>
              <a:rPr lang="en-US" sz="1800" b="1" dirty="0"/>
            </a:br>
            <a:r>
              <a:rPr lang="en-US" sz="1800" b="1" dirty="0"/>
              <a:t>D. Clay was seeking to encourage an increase in imports of British manufactured goods</a:t>
            </a:r>
            <a:br>
              <a:rPr lang="en-US" sz="1800" b="1" dirty="0"/>
            </a:br>
            <a:br>
              <a:rPr lang="en-US" sz="1800" b="1" dirty="0"/>
            </a:br>
            <a:r>
              <a:rPr lang="en-US" sz="1800" b="1" dirty="0"/>
              <a:t>6. Which of the following describes an interpretation of Clay’s economic principles at the time as expressed in the excerpt?</a:t>
            </a:r>
            <a:br>
              <a:rPr lang="en-US" sz="1800" b="1" dirty="0"/>
            </a:br>
            <a:r>
              <a:rPr lang="en-US" sz="1800" b="1" dirty="0"/>
              <a:t>A. the sections of the U.S. should retain separate regional economies</a:t>
            </a:r>
            <a:br>
              <a:rPr lang="en-US" sz="1800" b="1" dirty="0"/>
            </a:br>
            <a:r>
              <a:rPr lang="en-US" sz="1800" b="1" dirty="0"/>
              <a:t>B. the farmers of the US should switch to manufacturing jobs</a:t>
            </a:r>
            <a:br>
              <a:rPr lang="en-US" sz="1800" b="1" dirty="0"/>
            </a:br>
            <a:r>
              <a:rPr lang="en-US" sz="1800" b="1" dirty="0"/>
              <a:t>C. the US should increase domestic manufacturing to promote prosperity</a:t>
            </a:r>
            <a:br>
              <a:rPr lang="en-US" sz="1800" b="1" dirty="0"/>
            </a:br>
            <a:r>
              <a:rPr lang="en-US" sz="1800" b="1" dirty="0"/>
              <a:t>D. THE US should never engage in foreign commerce</a:t>
            </a:r>
          </a:p>
        </p:txBody>
      </p:sp>
      <p:sp>
        <p:nvSpPr>
          <p:cNvPr id="3" name="Content Placeholder 2">
            <a:extLst>
              <a:ext uri="{FF2B5EF4-FFF2-40B4-BE49-F238E27FC236}">
                <a16:creationId xmlns:a16="http://schemas.microsoft.com/office/drawing/2014/main" id="{375A1E72-961E-40D4-B667-A183CB2F157F}"/>
              </a:ext>
            </a:extLst>
          </p:cNvPr>
          <p:cNvSpPr>
            <a:spLocks noGrp="1"/>
          </p:cNvSpPr>
          <p:nvPr>
            <p:ph idx="1"/>
          </p:nvPr>
        </p:nvSpPr>
        <p:spPr>
          <a:xfrm>
            <a:off x="245919" y="111125"/>
            <a:ext cx="10515600" cy="4034848"/>
          </a:xfrm>
        </p:spPr>
        <p:txBody>
          <a:bodyPr>
            <a:normAutofit fontScale="70000" lnSpcReduction="20000"/>
          </a:bodyPr>
          <a:lstStyle/>
          <a:p>
            <a:r>
              <a:rPr kumimoji="0" lang="en-US" sz="2600" b="1" i="0" u="none" strike="noStrike" kern="1200" cap="none" spc="0" normalizeH="0" baseline="0" noProof="0" dirty="0">
                <a:ln>
                  <a:noFill/>
                </a:ln>
                <a:solidFill>
                  <a:prstClr val="black"/>
                </a:solidFill>
                <a:effectLst/>
                <a:uLnTx/>
                <a:uFillTx/>
                <a:latin typeface="Calibri Light" panose="020F0302020204030204"/>
                <a:ea typeface="+mj-ea"/>
                <a:cs typeface="+mj-cs"/>
              </a:rPr>
              <a:t>“The creation of a home market is not only necessary to procure for our agriculture a just reward of its labors, but it is indispensable to obtain a supply of our necessary wants. . . . Suppose no actual abandonment of farming, but, what is most likely, a gradual and imperceptible employment of population in the business of manufacturing, instead of being compelled to resort to agriculture. . . . Is any part of our common country likely to be injured by a transfer of the theatre of [manufacturing] for our own consumption from Europe to America?</a:t>
            </a:r>
            <a:br>
              <a:rPr kumimoji="0" lang="en-US" sz="26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n-US" sz="26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2600" b="1" i="0" u="none" strike="noStrike" kern="1200" cap="none" spc="0" normalizeH="0" baseline="0" noProof="0" dirty="0">
                <a:ln>
                  <a:noFill/>
                </a:ln>
                <a:solidFill>
                  <a:prstClr val="black"/>
                </a:solidFill>
                <a:effectLst/>
                <a:uLnTx/>
                <a:uFillTx/>
                <a:latin typeface="Calibri Light" panose="020F0302020204030204"/>
                <a:ea typeface="+mj-ea"/>
                <a:cs typeface="+mj-cs"/>
              </a:rPr>
              <a:t>“. . . Suppose it were even true that Great Britain had abolished all restrictions upon trade, and allowed the freest introduction of the [products] of foreign labor, would that prove it unwise for us to adopt the protecting system? The object of protection is the establishment and perfection of the [manufacturing] arts. In England it, has accomplished its purpose, fulfilled its end. . . . The adoption of the restrictive system, on the part of the United States, by excluding the [products] of foreign labor, would extend the [purchasing] of American [products], unable, in the infancy and unprotected state of the arts, to sustain a competition with foreign fabrics. Let our arts breathe under the shade of protection; let them be perfected as they are in England, and [then] we shall be ready . . . to put aside protection, and enter upon the freest exchanges.”</a:t>
            </a:r>
            <a:br>
              <a:rPr kumimoji="0" lang="en-US" sz="26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n-US" sz="26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2600" b="1" i="0" u="none" strike="noStrike" kern="1200" cap="none" spc="0" normalizeH="0" baseline="0" noProof="0" dirty="0">
                <a:ln>
                  <a:noFill/>
                </a:ln>
                <a:solidFill>
                  <a:prstClr val="black"/>
                </a:solidFill>
                <a:effectLst/>
                <a:uLnTx/>
                <a:uFillTx/>
                <a:latin typeface="Calibri Light" panose="020F0302020204030204"/>
                <a:ea typeface="+mj-ea"/>
                <a:cs typeface="+mj-cs"/>
              </a:rPr>
              <a:t>Henry Clay, speaker of the House of Representatives, speech in Congress, 1824</a:t>
            </a:r>
            <a:b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en-US" dirty="0"/>
          </a:p>
        </p:txBody>
      </p:sp>
    </p:spTree>
    <p:extLst>
      <p:ext uri="{BB962C8B-B14F-4D97-AF65-F5344CB8AC3E}">
        <p14:creationId xmlns:p14="http://schemas.microsoft.com/office/powerpoint/2010/main" val="381217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783BA4-F67B-49B5-9328-0C757BBD17F8}"/>
              </a:ext>
            </a:extLst>
          </p:cNvPr>
          <p:cNvSpPr>
            <a:spLocks noGrp="1"/>
          </p:cNvSpPr>
          <p:nvPr>
            <p:ph type="title"/>
          </p:nvPr>
        </p:nvSpPr>
        <p:spPr>
          <a:xfrm>
            <a:off x="0" y="832716"/>
            <a:ext cx="12074236" cy="1325563"/>
          </a:xfrm>
        </p:spPr>
        <p:txBody>
          <a:bodyPr>
            <a:noAutofit/>
          </a:bodyPr>
          <a:lstStyle/>
          <a:p>
            <a:r>
              <a:rPr lang="en-US" sz="2400" b="1" dirty="0"/>
              <a:t>7. Daniel Webster’s address to the Senate in 1830 in reply to Senator Hayne is best remembered for its</a:t>
            </a:r>
            <a:br>
              <a:rPr lang="en-US" sz="2400" b="1" dirty="0"/>
            </a:br>
            <a:r>
              <a:rPr lang="en-US" sz="2400" b="1" dirty="0"/>
              <a:t>A. attack on the Tariff of Abominations</a:t>
            </a:r>
            <a:br>
              <a:rPr lang="en-US" sz="2400" b="1" dirty="0"/>
            </a:br>
            <a:r>
              <a:rPr lang="en-US" sz="2400" b="1" dirty="0"/>
              <a:t>B. defense of the principle of national union</a:t>
            </a:r>
            <a:br>
              <a:rPr lang="en-US" sz="2400" b="1" dirty="0"/>
            </a:br>
            <a:r>
              <a:rPr lang="en-US" sz="2400" b="1" dirty="0"/>
              <a:t>C. assertion of the idea of States’ rights</a:t>
            </a:r>
            <a:br>
              <a:rPr lang="en-US" sz="2400" b="1" dirty="0"/>
            </a:br>
            <a:r>
              <a:rPr lang="en-US" sz="2400" b="1" dirty="0"/>
              <a:t>D. Apology for New England’s disloyalty in the War of 1812</a:t>
            </a:r>
            <a:br>
              <a:rPr lang="en-US" sz="2400" b="1" dirty="0"/>
            </a:br>
            <a:r>
              <a:rPr lang="en-US" sz="2400" b="1" dirty="0"/>
              <a:t>E. praise for President A. Jackson</a:t>
            </a:r>
          </a:p>
        </p:txBody>
      </p:sp>
      <p:sp>
        <p:nvSpPr>
          <p:cNvPr id="5" name="Content Placeholder 4">
            <a:extLst>
              <a:ext uri="{FF2B5EF4-FFF2-40B4-BE49-F238E27FC236}">
                <a16:creationId xmlns:a16="http://schemas.microsoft.com/office/drawing/2014/main" id="{881BAF19-2A60-479D-8EE4-7AA3CF9FBEAE}"/>
              </a:ext>
            </a:extLst>
          </p:cNvPr>
          <p:cNvSpPr>
            <a:spLocks noGrp="1"/>
          </p:cNvSpPr>
          <p:nvPr>
            <p:ph idx="1"/>
          </p:nvPr>
        </p:nvSpPr>
        <p:spPr>
          <a:xfrm>
            <a:off x="0" y="2774373"/>
            <a:ext cx="11353800" cy="3651972"/>
          </a:xfrm>
        </p:spPr>
        <p:txBody>
          <a:bodyPr>
            <a:normAutofit/>
          </a:bodyPr>
          <a:lstStyle/>
          <a:p>
            <a:endParaRPr lang="en-US" dirty="0"/>
          </a:p>
          <a:p>
            <a:r>
              <a:rPr lang="en-US" dirty="0"/>
              <a:t>8. The Embargo Act of 1807 had which of the following effects on the U.S.?</a:t>
            </a:r>
          </a:p>
          <a:p>
            <a:r>
              <a:rPr lang="en-US" dirty="0"/>
              <a:t>A. it severely damaged American manufacturing</a:t>
            </a:r>
          </a:p>
          <a:p>
            <a:r>
              <a:rPr lang="en-US" dirty="0"/>
              <a:t>B it enriched many cotton plantation owners</a:t>
            </a:r>
          </a:p>
          <a:p>
            <a:r>
              <a:rPr lang="en-US" dirty="0"/>
              <a:t>C. it disrupted American shipping</a:t>
            </a:r>
          </a:p>
          <a:p>
            <a:r>
              <a:rPr lang="en-US" dirty="0"/>
              <a:t>D it was ruinous to subsistence farmers</a:t>
            </a:r>
          </a:p>
          <a:p>
            <a:r>
              <a:rPr lang="en-US" dirty="0"/>
              <a:t>E. it had little economic impact</a:t>
            </a:r>
          </a:p>
        </p:txBody>
      </p:sp>
    </p:spTree>
    <p:extLst>
      <p:ext uri="{BB962C8B-B14F-4D97-AF65-F5344CB8AC3E}">
        <p14:creationId xmlns:p14="http://schemas.microsoft.com/office/powerpoint/2010/main" val="412504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ECC-06AC-4302-9881-3C0FF6F291C9}"/>
              </a:ext>
            </a:extLst>
          </p:cNvPr>
          <p:cNvSpPr>
            <a:spLocks noGrp="1"/>
          </p:cNvSpPr>
          <p:nvPr>
            <p:ph type="title"/>
          </p:nvPr>
        </p:nvSpPr>
        <p:spPr>
          <a:xfrm>
            <a:off x="72736" y="884671"/>
            <a:ext cx="12001500" cy="1325563"/>
          </a:xfrm>
        </p:spPr>
        <p:txBody>
          <a:bodyPr>
            <a:normAutofit fontScale="90000"/>
          </a:bodyPr>
          <a:lstStyle/>
          <a:p>
            <a:r>
              <a:rPr lang="en-US" sz="2000" b="0" i="0" dirty="0">
                <a:solidFill>
                  <a:srgbClr val="333333"/>
                </a:solidFill>
                <a:effectLst/>
                <a:latin typeface="Roboto" panose="02000000000000000000" pitchFamily="2" charset="0"/>
              </a:rPr>
              <a:t>“Let us, then, fellow-citizens, unite with one heart and one mind. Let us restore to social intercourse that harmony and affection without which liberty and even life itself are but dreary things. And let us reflect that, having banished from our land that religious intolerance under which mankind so long bled and suffered, we have yet gained little if we countenance a political intolerance as despotic, as wicked, and capable of as bitter and bloody persecutions. . . . We have called by different names brethren of the same principle. We are all Republicans, we are all Federalists. If there be any among us who would wish to dissolve this Union or to change its republican form, let them stand undisturbed as monuments of the safety with which error of opinion may be tolerated where reason is left free to combat it.”</a:t>
            </a:r>
            <a:br>
              <a:rPr lang="en-US" sz="2000" b="0" i="0" dirty="0">
                <a:solidFill>
                  <a:srgbClr val="333333"/>
                </a:solidFill>
                <a:effectLst/>
                <a:latin typeface="Roboto" panose="02000000000000000000" pitchFamily="2" charset="0"/>
              </a:rPr>
            </a:br>
            <a:r>
              <a:rPr lang="en-US" sz="2000" b="0" i="0" dirty="0">
                <a:solidFill>
                  <a:srgbClr val="333333"/>
                </a:solidFill>
                <a:effectLst/>
                <a:latin typeface="Roboto" panose="02000000000000000000" pitchFamily="2" charset="0"/>
              </a:rPr>
              <a:t>Thomas Jefferson, first inaugural address, 1801</a:t>
            </a:r>
            <a:br>
              <a:rPr lang="en-US" b="0" i="0" dirty="0">
                <a:solidFill>
                  <a:srgbClr val="333333"/>
                </a:solidFill>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A2E60715-0BA3-4963-B242-E8F1024098A2}"/>
              </a:ext>
            </a:extLst>
          </p:cNvPr>
          <p:cNvSpPr>
            <a:spLocks noGrp="1"/>
          </p:cNvSpPr>
          <p:nvPr>
            <p:ph idx="1"/>
          </p:nvPr>
        </p:nvSpPr>
        <p:spPr>
          <a:xfrm>
            <a:off x="72736" y="2506662"/>
            <a:ext cx="12192000" cy="4351338"/>
          </a:xfrm>
        </p:spPr>
        <p:txBody>
          <a:bodyPr/>
          <a:lstStyle/>
          <a:p>
            <a:r>
              <a:rPr lang="en-US" dirty="0"/>
              <a:t>9. The excerpt best reflects which of the following?</a:t>
            </a:r>
          </a:p>
          <a:p>
            <a:r>
              <a:rPr lang="en-US" dirty="0"/>
              <a:t>A. conflicts over how the Constitution should be implemented &amp; interpreted</a:t>
            </a:r>
          </a:p>
          <a:p>
            <a:r>
              <a:rPr lang="en-US" dirty="0"/>
              <a:t>B. fear that the US would be overtaken by a foreign power</a:t>
            </a:r>
          </a:p>
          <a:p>
            <a:r>
              <a:rPr lang="en-US" dirty="0"/>
              <a:t>C. disagreement over the consequences of the French Revolution for the US</a:t>
            </a:r>
          </a:p>
          <a:p>
            <a:r>
              <a:rPr lang="en-US" dirty="0"/>
              <a:t>D. Secessionist pressures coming from slaveholders in the South</a:t>
            </a:r>
          </a:p>
        </p:txBody>
      </p:sp>
    </p:spTree>
    <p:extLst>
      <p:ext uri="{BB962C8B-B14F-4D97-AF65-F5344CB8AC3E}">
        <p14:creationId xmlns:p14="http://schemas.microsoft.com/office/powerpoint/2010/main" val="3759020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46CEB-7568-4B21-A3F0-E9A121E7E1E3}"/>
              </a:ext>
            </a:extLst>
          </p:cNvPr>
          <p:cNvSpPr>
            <a:spLocks noGrp="1"/>
          </p:cNvSpPr>
          <p:nvPr>
            <p:ph type="title"/>
          </p:nvPr>
        </p:nvSpPr>
        <p:spPr>
          <a:xfrm>
            <a:off x="353291" y="365125"/>
            <a:ext cx="11762509" cy="1325563"/>
          </a:xfrm>
        </p:spPr>
        <p:txBody>
          <a:bodyPr>
            <a:normAutofit/>
          </a:bodyPr>
          <a:lstStyle/>
          <a:p>
            <a:r>
              <a:rPr lang="en-US" sz="2000" b="1" dirty="0"/>
              <a:t>10. The most unpopular &amp; least successful of President Jefferson’s policies was his</a:t>
            </a:r>
            <a:br>
              <a:rPr lang="en-US" sz="2000" b="1" dirty="0"/>
            </a:br>
            <a:r>
              <a:rPr lang="en-US" sz="2000" b="1" dirty="0"/>
              <a:t>A. advocacy of territorial expansion 			B. handling of Barbary Coast pirates</a:t>
            </a:r>
            <a:br>
              <a:rPr lang="en-US" sz="2000" b="1" dirty="0"/>
            </a:br>
            <a:r>
              <a:rPr lang="en-US" sz="2000" b="1" dirty="0"/>
              <a:t>C. reduction of the size of the military		D. adherence to neutrality in dealing  with England &amp; France</a:t>
            </a:r>
          </a:p>
        </p:txBody>
      </p:sp>
      <p:sp>
        <p:nvSpPr>
          <p:cNvPr id="3" name="Content Placeholder 2">
            <a:extLst>
              <a:ext uri="{FF2B5EF4-FFF2-40B4-BE49-F238E27FC236}">
                <a16:creationId xmlns:a16="http://schemas.microsoft.com/office/drawing/2014/main" id="{5C3A7B06-1A85-4F62-A333-75B63A28A646}"/>
              </a:ext>
            </a:extLst>
          </p:cNvPr>
          <p:cNvSpPr>
            <a:spLocks noGrp="1"/>
          </p:cNvSpPr>
          <p:nvPr>
            <p:ph idx="1"/>
          </p:nvPr>
        </p:nvSpPr>
        <p:spPr>
          <a:xfrm>
            <a:off x="187036" y="1825625"/>
            <a:ext cx="12004964" cy="4351338"/>
          </a:xfrm>
        </p:spPr>
        <p:txBody>
          <a:bodyPr/>
          <a:lstStyle/>
          <a:p>
            <a:r>
              <a:rPr lang="en-US" dirty="0"/>
              <a:t>11. The Kentucky &amp; Virginia resolutions, the Hartford Convention, and the </a:t>
            </a:r>
            <a:r>
              <a:rPr lang="en-US" i="1" dirty="0"/>
              <a:t>South Carolina Exposition &amp; Protest</a:t>
            </a:r>
            <a:r>
              <a:rPr lang="en-US" dirty="0"/>
              <a:t> were similar in that all involved a defense of</a:t>
            </a:r>
          </a:p>
          <a:p>
            <a:r>
              <a:rPr lang="en-US" dirty="0"/>
              <a:t>A. freedom of the seas		B. freedom of speech</a:t>
            </a:r>
          </a:p>
          <a:p>
            <a:r>
              <a:rPr lang="en-US" dirty="0"/>
              <a:t>C. institution of slavery 		D. states’ rights 	E. presidential power</a:t>
            </a:r>
          </a:p>
        </p:txBody>
      </p:sp>
    </p:spTree>
    <p:extLst>
      <p:ext uri="{BB962C8B-B14F-4D97-AF65-F5344CB8AC3E}">
        <p14:creationId xmlns:p14="http://schemas.microsoft.com/office/powerpoint/2010/main" val="3858745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61B5E86-4F53-4CF9-8E57-0D448D333C64}"/>
              </a:ext>
            </a:extLst>
          </p:cNvPr>
          <p:cNvPicPr>
            <a:picLocks noChangeAspect="1"/>
          </p:cNvPicPr>
          <p:nvPr/>
        </p:nvPicPr>
        <p:blipFill>
          <a:blip r:embed="rId2"/>
          <a:stretch>
            <a:fillRect/>
          </a:stretch>
        </p:blipFill>
        <p:spPr>
          <a:xfrm>
            <a:off x="41564" y="0"/>
            <a:ext cx="3851706" cy="4022728"/>
          </a:xfrm>
          <a:prstGeom prst="rect">
            <a:avLst/>
          </a:prstGeom>
        </p:spPr>
      </p:pic>
      <p:sp>
        <p:nvSpPr>
          <p:cNvPr id="4" name="Content Placeholder 3">
            <a:extLst>
              <a:ext uri="{FF2B5EF4-FFF2-40B4-BE49-F238E27FC236}">
                <a16:creationId xmlns:a16="http://schemas.microsoft.com/office/drawing/2014/main" id="{97AB19C4-1049-4706-B898-DEADA4703E38}"/>
              </a:ext>
            </a:extLst>
          </p:cNvPr>
          <p:cNvSpPr>
            <a:spLocks noGrp="1"/>
          </p:cNvSpPr>
          <p:nvPr>
            <p:ph idx="1"/>
          </p:nvPr>
        </p:nvSpPr>
        <p:spPr>
          <a:xfrm>
            <a:off x="5921251" y="278765"/>
            <a:ext cx="6172200" cy="6579235"/>
          </a:xfrm>
        </p:spPr>
        <p:txBody>
          <a:bodyPr>
            <a:normAutofit/>
          </a:bodyPr>
          <a:lstStyle/>
          <a:p>
            <a:r>
              <a:rPr lang="en-US" sz="1800" b="1" dirty="0"/>
              <a:t>13. Which of the following most likely accounts for the limits of US Settlement in portions of North Carolina &amp; Georgia on the map?</a:t>
            </a:r>
          </a:p>
          <a:p>
            <a:r>
              <a:rPr lang="en-US" sz="1800" b="1" dirty="0"/>
              <a:t>A. tobacco &amp; sugarcane crops failed to thrive in those areas</a:t>
            </a:r>
          </a:p>
          <a:p>
            <a:r>
              <a:rPr lang="en-US" sz="1800" b="1" dirty="0"/>
              <a:t>B. American Indians maintained sovereign control over those areas</a:t>
            </a:r>
          </a:p>
          <a:p>
            <a:r>
              <a:rPr lang="en-US" sz="1800" b="1" dirty="0"/>
              <a:t>C. the NW Ordinance prohibited slavery in those regions</a:t>
            </a:r>
          </a:p>
          <a:p>
            <a:r>
              <a:rPr lang="en-US" sz="1800" b="1" dirty="0"/>
              <a:t>D. the lands were set aside for American Indian reservations</a:t>
            </a:r>
          </a:p>
          <a:p>
            <a:endParaRPr lang="en-US" sz="1800" b="1" dirty="0"/>
          </a:p>
          <a:p>
            <a:r>
              <a:rPr lang="en-US" sz="1800" b="1" dirty="0"/>
              <a:t>14. The patterns of settlement shown in the map culminated in which of the following national crises by 1820</a:t>
            </a:r>
          </a:p>
          <a:p>
            <a:r>
              <a:rPr lang="en-US" sz="1800" b="1" dirty="0"/>
              <a:t>A. Outrage over the Federalist Party’s disloyalty in proposing New England’s secession</a:t>
            </a:r>
          </a:p>
          <a:p>
            <a:r>
              <a:rPr lang="en-US" sz="1800" b="1" dirty="0"/>
              <a:t>B. Widespread opposition to the demands of the women’s rights advocates at Seneca Falls</a:t>
            </a:r>
          </a:p>
          <a:p>
            <a:r>
              <a:rPr lang="en-US" sz="1800" b="1" dirty="0"/>
              <a:t>C. The emergence of sectional tensions over the admission of Missouri</a:t>
            </a:r>
          </a:p>
          <a:p>
            <a:r>
              <a:rPr lang="en-US" sz="1800" b="1" dirty="0"/>
              <a:t>D. disbelief at the violence resulting from popular sovereignty in Kansas</a:t>
            </a:r>
          </a:p>
        </p:txBody>
      </p:sp>
      <p:sp>
        <p:nvSpPr>
          <p:cNvPr id="5" name="Text Placeholder 4">
            <a:extLst>
              <a:ext uri="{FF2B5EF4-FFF2-40B4-BE49-F238E27FC236}">
                <a16:creationId xmlns:a16="http://schemas.microsoft.com/office/drawing/2014/main" id="{42E751E5-C4D4-4E6F-8F05-8F05DF05F245}"/>
              </a:ext>
            </a:extLst>
          </p:cNvPr>
          <p:cNvSpPr>
            <a:spLocks noGrp="1"/>
          </p:cNvSpPr>
          <p:nvPr>
            <p:ph type="body" sz="half" idx="2"/>
          </p:nvPr>
        </p:nvSpPr>
        <p:spPr>
          <a:xfrm>
            <a:off x="0" y="4201998"/>
            <a:ext cx="5879687" cy="2439988"/>
          </a:xfrm>
        </p:spPr>
        <p:txBody>
          <a:bodyPr>
            <a:normAutofit/>
          </a:bodyPr>
          <a:lstStyle/>
          <a:p>
            <a:r>
              <a:rPr lang="en-US" sz="1800" b="1" dirty="0"/>
              <a:t>12. Which of the following most directly contributed to the spread of settlement depicted on the map?</a:t>
            </a:r>
          </a:p>
          <a:p>
            <a:pPr marL="342900" indent="-342900">
              <a:buAutoNum type="alphaUcPeriod"/>
            </a:pPr>
            <a:r>
              <a:rPr lang="en-US" sz="1800" b="1" dirty="0"/>
              <a:t>The development of transcontinental railroads</a:t>
            </a:r>
          </a:p>
          <a:p>
            <a:pPr marL="342900" indent="-342900">
              <a:buAutoNum type="alphaUcPeriod"/>
            </a:pPr>
            <a:r>
              <a:rPr lang="en-US" sz="1800" b="1" dirty="0"/>
              <a:t>efforts to secure boundaries with Great Britain</a:t>
            </a:r>
          </a:p>
          <a:p>
            <a:pPr marL="342900" indent="-342900">
              <a:buAutoNum type="alphaUcPeriod"/>
            </a:pPr>
            <a:r>
              <a:rPr lang="en-US" sz="1800" b="1" dirty="0"/>
              <a:t>Federal grants for purchases of western land</a:t>
            </a:r>
          </a:p>
          <a:p>
            <a:pPr marL="342900" indent="-342900">
              <a:buAutoNum type="alphaUcPeriod"/>
            </a:pPr>
            <a:r>
              <a:rPr lang="en-US" sz="1800" b="1" dirty="0"/>
              <a:t>sustained population growth after the American Revolution</a:t>
            </a:r>
          </a:p>
        </p:txBody>
      </p:sp>
    </p:spTree>
    <p:extLst>
      <p:ext uri="{BB962C8B-B14F-4D97-AF65-F5344CB8AC3E}">
        <p14:creationId xmlns:p14="http://schemas.microsoft.com/office/powerpoint/2010/main" val="35235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C237-1F3F-4A58-BCA7-929A1BF0763D}"/>
              </a:ext>
            </a:extLst>
          </p:cNvPr>
          <p:cNvSpPr>
            <a:spLocks noGrp="1"/>
          </p:cNvSpPr>
          <p:nvPr>
            <p:ph type="title"/>
          </p:nvPr>
        </p:nvSpPr>
        <p:spPr/>
        <p:txBody>
          <a:bodyPr>
            <a:noAutofit/>
          </a:bodyPr>
          <a:lstStyle/>
          <a:p>
            <a:r>
              <a:rPr lang="en-US" sz="1800" b="1" dirty="0"/>
              <a:t>15. The Supreme Court established which of the following by its ruling in </a:t>
            </a:r>
            <a:r>
              <a:rPr lang="en-US" sz="1800" b="1" i="1" dirty="0"/>
              <a:t>Marbury v. Madison?</a:t>
            </a:r>
            <a:br>
              <a:rPr lang="en-US" sz="1800" b="1" dirty="0"/>
            </a:br>
            <a:r>
              <a:rPr lang="en-US" sz="1800" b="1" dirty="0"/>
              <a:t>A. states have the authority to nullify acts of Congress</a:t>
            </a:r>
            <a:br>
              <a:rPr lang="en-US" sz="1800" b="1" dirty="0"/>
            </a:br>
            <a:r>
              <a:rPr lang="en-US" sz="1800" b="1" dirty="0"/>
              <a:t>B. the Bank of the U.S. is constitutional under the implied powers clause</a:t>
            </a:r>
            <a:br>
              <a:rPr lang="en-US" sz="1800" b="1" dirty="0"/>
            </a:br>
            <a:r>
              <a:rPr lang="en-US" sz="1800" b="1" dirty="0"/>
              <a:t>C. States may not interfere with interstate commerce</a:t>
            </a:r>
            <a:br>
              <a:rPr lang="en-US" sz="1800" b="1" dirty="0"/>
            </a:br>
            <a:r>
              <a:rPr lang="en-US" sz="1800" b="1" dirty="0"/>
              <a:t>D. the Supreme Court has the authority to determine the constitutionality of congressional acts</a:t>
            </a:r>
          </a:p>
        </p:txBody>
      </p:sp>
      <p:sp>
        <p:nvSpPr>
          <p:cNvPr id="3" name="Content Placeholder 2">
            <a:extLst>
              <a:ext uri="{FF2B5EF4-FFF2-40B4-BE49-F238E27FC236}">
                <a16:creationId xmlns:a16="http://schemas.microsoft.com/office/drawing/2014/main" id="{F9DBC660-BF07-4061-AE47-300DD63BAEB9}"/>
              </a:ext>
            </a:extLst>
          </p:cNvPr>
          <p:cNvSpPr>
            <a:spLocks noGrp="1"/>
          </p:cNvSpPr>
          <p:nvPr>
            <p:ph idx="1"/>
          </p:nvPr>
        </p:nvSpPr>
        <p:spPr>
          <a:xfrm>
            <a:off x="838199" y="1825625"/>
            <a:ext cx="11267209" cy="4351338"/>
          </a:xfrm>
        </p:spPr>
        <p:txBody>
          <a:bodyPr>
            <a:normAutofit/>
          </a:bodyPr>
          <a:lstStyle/>
          <a:p>
            <a:r>
              <a:rPr lang="en-US" sz="1800" b="1" dirty="0"/>
              <a:t>16. Which of the following is true of Marshall’s decision in </a:t>
            </a:r>
            <a:r>
              <a:rPr lang="en-US" sz="1800" b="1" i="1" dirty="0"/>
              <a:t>McCulloch V Maryland?</a:t>
            </a:r>
          </a:p>
          <a:p>
            <a:r>
              <a:rPr lang="en-US" sz="1800" b="1" dirty="0"/>
              <a:t>A. it reversed his position on judicial review</a:t>
            </a:r>
          </a:p>
          <a:p>
            <a:r>
              <a:rPr lang="en-US" sz="1800" b="1" dirty="0"/>
              <a:t>B. it increased federal authority by invoking the doctrine of implied powers</a:t>
            </a:r>
          </a:p>
          <a:p>
            <a:r>
              <a:rPr lang="en-US" sz="1800" b="1" dirty="0"/>
              <a:t>C. it declared the Yazoo land claims fraudulent</a:t>
            </a:r>
          </a:p>
          <a:p>
            <a:r>
              <a:rPr lang="en-US" sz="1800" b="1" dirty="0"/>
              <a:t>D. it granted individual states the right to regulate interstate commerce.</a:t>
            </a:r>
          </a:p>
          <a:p>
            <a:endParaRPr lang="en-US" sz="1800" b="1" dirty="0"/>
          </a:p>
          <a:p>
            <a:r>
              <a:rPr lang="en-US" sz="1800" b="1" dirty="0"/>
              <a:t>17. Which of the following transportation developments opened the West to settlement &amp; trade between 1790-1830?</a:t>
            </a:r>
          </a:p>
          <a:p>
            <a:r>
              <a:rPr lang="en-US" sz="1800" b="1" dirty="0"/>
              <a:t>A. turnpikes &amp; canals		B. Railroads &amp; steamships		</a:t>
            </a:r>
          </a:p>
          <a:p>
            <a:r>
              <a:rPr lang="en-US" sz="1800" b="1" dirty="0"/>
              <a:t>C. Turnpikes &amp; railroads		D. canals &amp; railroads</a:t>
            </a:r>
          </a:p>
        </p:txBody>
      </p:sp>
    </p:spTree>
    <p:extLst>
      <p:ext uri="{BB962C8B-B14F-4D97-AF65-F5344CB8AC3E}">
        <p14:creationId xmlns:p14="http://schemas.microsoft.com/office/powerpoint/2010/main" val="2405038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2353</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Roboto</vt:lpstr>
      <vt:lpstr>Office Theme</vt:lpstr>
      <vt:lpstr>PowerPoint Presentation</vt:lpstr>
      <vt:lpstr>2. The U.S. House of Representatives responded to abolitionist agitation in the 1830’s by</vt:lpstr>
      <vt:lpstr>PowerPoint Presentation</vt:lpstr>
      <vt:lpstr>5. Which of the following was an interpretation of the speech by opponents of the goals Clay expressed in the excerpt? A. Clay was seeking to discourage factory production to protect traditional artisans B. Clay’s proposal would require the expansion of slavery to supply factory workers C. Clay’s manufacturing plan would benefit 1 section of the country more than others D. Clay was seeking to encourage an increase in imports of British manufactured goods  6. Which of the following describes an interpretation of Clay’s economic principles at the time as expressed in the excerpt? A. the sections of the U.S. should retain separate regional economies B. the farmers of the US should switch to manufacturing jobs C. the US should increase domestic manufacturing to promote prosperity D. THE US should never engage in foreign commerce</vt:lpstr>
      <vt:lpstr>7. Daniel Webster’s address to the Senate in 1830 in reply to Senator Hayne is best remembered for its A. attack on the Tariff of Abominations B. defense of the principle of national union C. assertion of the idea of States’ rights D. Apology for New England’s disloyalty in the War of 1812 E. praise for President A. Jackson</vt:lpstr>
      <vt:lpstr>“Let us, then, fellow-citizens, unite with one heart and one mind. Let us restore to social intercourse that harmony and affection without which liberty and even life itself are but dreary things. And let us reflect that, having banished from our land that religious intolerance under which mankind so long bled and suffered, we have yet gained little if we countenance a political intolerance as despotic, as wicked, and capable of as bitter and bloody persecutions. . . . We have called by different names brethren of the same principle. We are all Republicans, we are all Federalists. If there be any among us who would wish to dissolve this Union or to change its republican form, let them stand undisturbed as monuments of the safety with which error of opinion may be tolerated where reason is left free to combat it.” Thomas Jefferson, first inaugural address, 1801 </vt:lpstr>
      <vt:lpstr>10. The most unpopular &amp; least successful of President Jefferson’s policies was his A. advocacy of territorial expansion    B. handling of Barbary Coast pirates C. reduction of the size of the military  D. adherence to neutrality in dealing  with England &amp; France</vt:lpstr>
      <vt:lpstr>PowerPoint Presentation</vt:lpstr>
      <vt:lpstr>15. The Supreme Court established which of the following by its ruling in Marbury v. Madison? A. states have the authority to nullify acts of Congress B. the Bank of the U.S. is constitutional under the implied powers clause C. States may not interfere with interstate commerce D. the Supreme Court has the authority to determine the constitutionality of congressional acts</vt:lpstr>
      <vt:lpstr>PowerPoint Presentation</vt:lpstr>
      <vt:lpstr>“We have conquered many of the neighboring tribes of Indians, but we have never thought of holding them in subjection—never of incorporating them into our Union....To incorporate Mexico, would be the very first instance of the kind of incorporating an Indian race; for more than half of the Mexicans are Indians, and the other is composed chiefly of mixed tribes.... Ours, sir, is the Government of a white race.... [I]t is professed and talked about to erect these Mexicans into a Territorial Government, and place them on an equality with the people of the United States. I protest utterly against such a project.” Senator John C. Calhoun, “Conquest of Mexico” speech, 1848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Sarah</dc:creator>
  <cp:lastModifiedBy>Stuart, Sarah</cp:lastModifiedBy>
  <cp:revision>6</cp:revision>
  <dcterms:created xsi:type="dcterms:W3CDTF">2021-12-05T16:55:51Z</dcterms:created>
  <dcterms:modified xsi:type="dcterms:W3CDTF">2022-11-16T16:41:46Z</dcterms:modified>
</cp:coreProperties>
</file>