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9622-C629-4281-B574-B9AB9A2E34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20CBE0-1A36-4DE5-902F-7AB53F432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C4024A-157F-4CD9-B447-6F410A6A8349}"/>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159FE5BC-5160-4A0D-854F-1AFF7D32E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E81AB-89FD-4BE2-A700-E8106D3B80EA}"/>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9382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328F-B8A9-43DB-ACBC-516DB1E601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6CF41B-7AFE-41CA-91A3-6ABEC5DEB0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656B25-4192-46D3-8E90-47370F16F09B}"/>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B7DFB1CC-FB6B-4B86-9C9F-4A16F7CFD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8ED7A-193B-4F23-8CEA-53F30ED1EF4D}"/>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9676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3408F-9B5A-434C-A8FF-37DA319E52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A39E46-8B62-4120-A483-136B139F34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99BCD-4D5F-41CF-97A4-FBFBC676B39C}"/>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0333BCED-2728-4FD5-AF56-EB8197B9F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883C9B-2BA1-4EEC-9145-02B2620D690C}"/>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161703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86E1D-6214-4060-B289-921B321D1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49AD67-9ECA-4CAD-9520-7942697FA3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0D463D-8134-4AAC-920C-71C62BED5901}"/>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509E3FF1-6F28-4016-BC01-28DF520493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7583E-C821-4E13-AB2E-3EF15EEA9CB3}"/>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353679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4851-53B9-4096-9922-3912CFA7B8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DDC4F6-74E6-4A20-B1C6-3EEA734982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373AFC-7FBC-4254-AEC9-304F4DAE5282}"/>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9D5376D0-CD75-452A-AEDC-1EFC3046B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A3D92-368F-454F-8D96-AB78C54A513A}"/>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1543768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B9043-718E-4104-AC06-BE814CFB3F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14619E-9B76-4999-8456-80FA5741F4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AECF24-026E-4B10-B370-B17F7FE502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13FC8D-3B4B-4D66-A270-983F83951CD1}"/>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6" name="Footer Placeholder 5">
            <a:extLst>
              <a:ext uri="{FF2B5EF4-FFF2-40B4-BE49-F238E27FC236}">
                <a16:creationId xmlns:a16="http://schemas.microsoft.com/office/drawing/2014/main" id="{3135BD0B-68A9-4C10-B438-8E1EBE6ADA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FE975-DF08-4EA3-89AF-A316EF9018CD}"/>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305769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B0291-E6BB-459C-9229-1BE4A4D22A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63FD25-FF8E-422A-805F-4A7347099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AD164E-A3B9-4E83-A65A-94ED68EDA7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ABDFC5-0257-4F1E-AD8C-9C0CE94C5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F23A87-1421-4AB6-9F7D-DA1844191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D38316-C33D-4A11-9167-895BCE98ED75}"/>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8" name="Footer Placeholder 7">
            <a:extLst>
              <a:ext uri="{FF2B5EF4-FFF2-40B4-BE49-F238E27FC236}">
                <a16:creationId xmlns:a16="http://schemas.microsoft.com/office/drawing/2014/main" id="{B0F309D1-A353-4A59-AA7F-67E747D167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4ADDE2-015A-4440-9C19-208EE11339FB}"/>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407190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590F-5414-4033-BDB8-9EF680717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1B3EEF-57A2-4A6B-B7C2-C56C815E29DA}"/>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4" name="Footer Placeholder 3">
            <a:extLst>
              <a:ext uri="{FF2B5EF4-FFF2-40B4-BE49-F238E27FC236}">
                <a16:creationId xmlns:a16="http://schemas.microsoft.com/office/drawing/2014/main" id="{3F00FBE1-CAE4-4B28-BA77-AAB65CA566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53CC77-72B9-4D66-8171-4E4A6D83E649}"/>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76788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C40B0-DAEE-4DF0-8DBF-95D7F11F2E86}"/>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3" name="Footer Placeholder 2">
            <a:extLst>
              <a:ext uri="{FF2B5EF4-FFF2-40B4-BE49-F238E27FC236}">
                <a16:creationId xmlns:a16="http://schemas.microsoft.com/office/drawing/2014/main" id="{BBAC139B-1906-4B4B-9396-D82C2D5EE1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D3F3B1-5A8A-4FF2-B9FD-0D1A5A1A8EB6}"/>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84213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23811-3ACC-421E-BCAD-8DC1FCF61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BF07BB-58BF-4153-956A-1E7B7A31B2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DB6A46-5127-4C7B-83BF-D35505BFB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79220B-74E9-4DD1-9607-08484FB0C2AF}"/>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6" name="Footer Placeholder 5">
            <a:extLst>
              <a:ext uri="{FF2B5EF4-FFF2-40B4-BE49-F238E27FC236}">
                <a16:creationId xmlns:a16="http://schemas.microsoft.com/office/drawing/2014/main" id="{7B7C44B0-E702-4339-B875-D9866213F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22C6C-FA89-46EC-923D-700950C30576}"/>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83734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9D3DD-370D-4DEF-B92D-0814E0DED0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4680B7-984C-4277-BEBF-EADD8E230B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F369C-BFCF-48F0-93AF-4EF65869F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B157C-B3F2-4CD6-B88E-83610589C69A}"/>
              </a:ext>
            </a:extLst>
          </p:cNvPr>
          <p:cNvSpPr>
            <a:spLocks noGrp="1"/>
          </p:cNvSpPr>
          <p:nvPr>
            <p:ph type="dt" sz="half" idx="10"/>
          </p:nvPr>
        </p:nvSpPr>
        <p:spPr/>
        <p:txBody>
          <a:bodyPr/>
          <a:lstStyle/>
          <a:p>
            <a:fld id="{3FF2D4C0-28CF-4A9A-BE77-8CD85CCBC68B}" type="datetimeFigureOut">
              <a:rPr lang="en-US" smtClean="0"/>
              <a:t>4/10/2022</a:t>
            </a:fld>
            <a:endParaRPr lang="en-US"/>
          </a:p>
        </p:txBody>
      </p:sp>
      <p:sp>
        <p:nvSpPr>
          <p:cNvPr id="6" name="Footer Placeholder 5">
            <a:extLst>
              <a:ext uri="{FF2B5EF4-FFF2-40B4-BE49-F238E27FC236}">
                <a16:creationId xmlns:a16="http://schemas.microsoft.com/office/drawing/2014/main" id="{87CF3315-9DF3-4C30-8976-F91EEDAA7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5C7FF-5CBE-4484-BC91-F32E3726F2D1}"/>
              </a:ext>
            </a:extLst>
          </p:cNvPr>
          <p:cNvSpPr>
            <a:spLocks noGrp="1"/>
          </p:cNvSpPr>
          <p:nvPr>
            <p:ph type="sldNum" sz="quarter" idx="12"/>
          </p:nvPr>
        </p:nvSpPr>
        <p:spPr/>
        <p:txBody>
          <a:bodyPr/>
          <a:lstStyle/>
          <a:p>
            <a:fld id="{7F5190D0-F388-4CD4-B5CE-03A29E91CEF3}" type="slidenum">
              <a:rPr lang="en-US" smtClean="0"/>
              <a:t>‹#›</a:t>
            </a:fld>
            <a:endParaRPr lang="en-US"/>
          </a:p>
        </p:txBody>
      </p:sp>
    </p:spTree>
    <p:extLst>
      <p:ext uri="{BB962C8B-B14F-4D97-AF65-F5344CB8AC3E}">
        <p14:creationId xmlns:p14="http://schemas.microsoft.com/office/powerpoint/2010/main" val="102670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B1BBD2-F4A5-46F1-8351-8F4008E7D6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8EB39D-C796-403A-8C3D-FE019C91B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50F00-4C62-4A49-83A9-4F6051CF4D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2D4C0-28CF-4A9A-BE77-8CD85CCBC68B}" type="datetimeFigureOut">
              <a:rPr lang="en-US" smtClean="0"/>
              <a:t>4/10/2022</a:t>
            </a:fld>
            <a:endParaRPr lang="en-US"/>
          </a:p>
        </p:txBody>
      </p:sp>
      <p:sp>
        <p:nvSpPr>
          <p:cNvPr id="5" name="Footer Placeholder 4">
            <a:extLst>
              <a:ext uri="{FF2B5EF4-FFF2-40B4-BE49-F238E27FC236}">
                <a16:creationId xmlns:a16="http://schemas.microsoft.com/office/drawing/2014/main" id="{3A057B35-843E-481D-814C-41342157F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4BF08C-D2F0-4644-BA82-1398035C33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190D0-F388-4CD4-B5CE-03A29E91CEF3}" type="slidenum">
              <a:rPr lang="en-US" smtClean="0"/>
              <a:t>‹#›</a:t>
            </a:fld>
            <a:endParaRPr lang="en-US"/>
          </a:p>
        </p:txBody>
      </p:sp>
    </p:spTree>
    <p:extLst>
      <p:ext uri="{BB962C8B-B14F-4D97-AF65-F5344CB8AC3E}">
        <p14:creationId xmlns:p14="http://schemas.microsoft.com/office/powerpoint/2010/main" val="381609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9FEB-A387-4C22-AE3E-69A830FDA44C}"/>
              </a:ext>
            </a:extLst>
          </p:cNvPr>
          <p:cNvSpPr>
            <a:spLocks noGrp="1"/>
          </p:cNvSpPr>
          <p:nvPr>
            <p:ph type="ctrTitle"/>
          </p:nvPr>
        </p:nvSpPr>
        <p:spPr/>
        <p:txBody>
          <a:bodyPr/>
          <a:lstStyle/>
          <a:p>
            <a:r>
              <a:rPr lang="en-US" b="1" dirty="0"/>
              <a:t>MX PRACTICE UNIT 10</a:t>
            </a:r>
          </a:p>
        </p:txBody>
      </p:sp>
      <p:sp>
        <p:nvSpPr>
          <p:cNvPr id="3" name="Subtitle 2">
            <a:extLst>
              <a:ext uri="{FF2B5EF4-FFF2-40B4-BE49-F238E27FC236}">
                <a16:creationId xmlns:a16="http://schemas.microsoft.com/office/drawing/2014/main" id="{BF1D1F67-3520-4B45-9CFF-53E2EA595DC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504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B4BA3A-388F-453E-A489-4B07FE0A4C48}"/>
              </a:ext>
            </a:extLst>
          </p:cNvPr>
          <p:cNvSpPr>
            <a:spLocks noGrp="1"/>
          </p:cNvSpPr>
          <p:nvPr>
            <p:ph idx="1"/>
          </p:nvPr>
        </p:nvSpPr>
        <p:spPr>
          <a:xfrm>
            <a:off x="124691" y="103909"/>
            <a:ext cx="11856027" cy="6073054"/>
          </a:xfrm>
        </p:spPr>
        <p:txBody>
          <a:bodyPr>
            <a:normAutofit/>
          </a:bodyPr>
          <a:lstStyle/>
          <a:p>
            <a:r>
              <a:rPr lang="en-US" sz="1600" b="1" dirty="0">
                <a:latin typeface="Century Gothic" panose="020B0502020202020204" pitchFamily="34" charset="0"/>
              </a:rPr>
              <a:t>“The Republican electoral triumph in 2004 was the culmination of 50 years of struggle by the Right to achieve political power in the U.S.  In the immediate aftermath of WWII, a small band of intellectuals launched a movement to stop what they saw as the advance of the collectivist state embodied in modern liberalism &amp; the New Deal political order.  They were joined by anti-Communist activists across grassroots America….In their struggle against the dominant liberal state, conservatives gained control of the Republican party by defeating its liberal eastern wing.”  D. Critchlow, historian, </a:t>
            </a:r>
            <a:r>
              <a:rPr lang="en-US" sz="1600" b="1" i="1" dirty="0">
                <a:latin typeface="Century Gothic" panose="020B0502020202020204" pitchFamily="34" charset="0"/>
              </a:rPr>
              <a:t>The Conservative Ascendancy: How the GOP Right Made Political History, </a:t>
            </a:r>
            <a:r>
              <a:rPr lang="en-US" sz="1600" b="1" dirty="0">
                <a:latin typeface="Century Gothic" panose="020B0502020202020204" pitchFamily="34" charset="0"/>
              </a:rPr>
              <a:t>2007</a:t>
            </a:r>
          </a:p>
          <a:p>
            <a:r>
              <a:rPr lang="en-US" sz="1600" b="1" dirty="0">
                <a:latin typeface="Century Gothic" panose="020B0502020202020204" pitchFamily="34" charset="0"/>
              </a:rPr>
              <a:t>Which of the following best supports Critchlow’s assertion about the Republican Party?</a:t>
            </a:r>
          </a:p>
          <a:p>
            <a:r>
              <a:rPr lang="en-US" sz="1600" b="1" dirty="0">
                <a:latin typeface="Century Gothic" panose="020B0502020202020204" pitchFamily="34" charset="0"/>
              </a:rPr>
              <a:t>A. the end of the Cold War     B. 1980 U.S. election of Reagan     C. continued expansion of Great Society Programs</a:t>
            </a:r>
          </a:p>
          <a:p>
            <a:r>
              <a:rPr lang="en-US" sz="1600" b="1" dirty="0">
                <a:latin typeface="Century Gothic" panose="020B0502020202020204" pitchFamily="34" charset="0"/>
              </a:rPr>
              <a:t>D. Political scandals under Nixon’s administration in the 1970’s.</a:t>
            </a:r>
          </a:p>
          <a:p>
            <a:endParaRPr lang="en-US" sz="1600" b="1" dirty="0">
              <a:latin typeface="Century Gothic" panose="020B0502020202020204" pitchFamily="34" charset="0"/>
            </a:endParaRPr>
          </a:p>
          <a:p>
            <a:r>
              <a:rPr lang="en-US" sz="1600" b="1" dirty="0">
                <a:latin typeface="Century Gothic" panose="020B0502020202020204" pitchFamily="34" charset="0"/>
              </a:rPr>
              <a:t>The new conservative movement most consistently criticized modern liberalism by claiming that it</a:t>
            </a:r>
          </a:p>
          <a:p>
            <a:r>
              <a:rPr lang="en-US" sz="1600" b="1" dirty="0">
                <a:latin typeface="Century Gothic" panose="020B0502020202020204" pitchFamily="34" charset="0"/>
              </a:rPr>
              <a:t>A. threatened traditional visions of morality		B. engaged in imperialist expansionism abroad</a:t>
            </a:r>
          </a:p>
          <a:p>
            <a:r>
              <a:rPr lang="en-US" sz="1600" b="1" dirty="0">
                <a:latin typeface="Century Gothic" panose="020B0502020202020204" pitchFamily="34" charset="0"/>
              </a:rPr>
              <a:t>C. ignored racial discrimination &amp; poverty @ home	D. devoted too few resources to alleviating poverty</a:t>
            </a:r>
          </a:p>
          <a:p>
            <a:endParaRPr lang="en-US" sz="1600" b="1" dirty="0">
              <a:latin typeface="Century Gothic" panose="020B0502020202020204" pitchFamily="34" charset="0"/>
            </a:endParaRPr>
          </a:p>
          <a:p>
            <a:r>
              <a:rPr lang="en-US" sz="1600" b="1" dirty="0">
                <a:latin typeface="Century Gothic" panose="020B0502020202020204" pitchFamily="34" charset="0"/>
              </a:rPr>
              <a:t>The success of the new conservative movement in achieving its goals was most challenged by the </a:t>
            </a:r>
          </a:p>
          <a:p>
            <a:r>
              <a:rPr lang="en-US" sz="1600" b="1" dirty="0">
                <a:latin typeface="Century Gothic" panose="020B0502020202020204" pitchFamily="34" charset="0"/>
              </a:rPr>
              <a:t>A. ongoing popularity of many social welfare programs	B. reform of federal tax policies</a:t>
            </a:r>
          </a:p>
          <a:p>
            <a:r>
              <a:rPr lang="en-US" sz="1600" b="1" dirty="0">
                <a:latin typeface="Century Gothic" panose="020B0502020202020204" pitchFamily="34" charset="0"/>
              </a:rPr>
              <a:t>C. Persian Gulf War in the early 1990’s	D. increased role for Christian evangelicals in the Rep. Party</a:t>
            </a:r>
          </a:p>
        </p:txBody>
      </p:sp>
    </p:spTree>
    <p:extLst>
      <p:ext uri="{BB962C8B-B14F-4D97-AF65-F5344CB8AC3E}">
        <p14:creationId xmlns:p14="http://schemas.microsoft.com/office/powerpoint/2010/main" val="397738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656CA-65B4-4EED-A61D-10ABFBA3F9C6}"/>
              </a:ext>
            </a:extLst>
          </p:cNvPr>
          <p:cNvSpPr>
            <a:spLocks noGrp="1"/>
          </p:cNvSpPr>
          <p:nvPr>
            <p:ph idx="1"/>
          </p:nvPr>
        </p:nvSpPr>
        <p:spPr>
          <a:xfrm>
            <a:off x="0" y="124691"/>
            <a:ext cx="12095018" cy="6052272"/>
          </a:xfrm>
        </p:spPr>
        <p:txBody>
          <a:bodyPr>
            <a:normAutofit/>
          </a:bodyPr>
          <a:lstStyle/>
          <a:p>
            <a:r>
              <a:rPr lang="en-US" sz="1600" b="1" dirty="0">
                <a:latin typeface="Century Gothic" panose="020B0502020202020204" pitchFamily="34" charset="0"/>
              </a:rPr>
              <a:t>“The oath that I have taken is the same oath that was taken by G. Washington &amp; by every President under the Constitution. But I assume the Presidency under extraordinary circumstances never before experienced by Americans.  This is an hour of history that troubles our minds &amp; hurts our hearts.</a:t>
            </a:r>
          </a:p>
          <a:p>
            <a:r>
              <a:rPr lang="en-US" sz="1600" b="1" dirty="0">
                <a:latin typeface="Century Gothic" panose="020B0502020202020204" pitchFamily="34" charset="0"/>
              </a:rPr>
              <a:t>“I am acutely aware that you have not elected me as your President by your ballots, &amp; so I ask you to confirm me as your President with your prayers…</a:t>
            </a:r>
          </a:p>
          <a:p>
            <a:r>
              <a:rPr lang="en-US" sz="1600" b="1" dirty="0">
                <a:latin typeface="Century Gothic" panose="020B0502020202020204" pitchFamily="34" charset="0"/>
              </a:rPr>
              <a:t>“I believe that truth is the glue that holds government together, not only our Government but civilization itself. That bond, though strained, is unbroken at home &amp; abroad.</a:t>
            </a:r>
          </a:p>
          <a:p>
            <a:r>
              <a:rPr lang="en-US" sz="1600" b="1" dirty="0">
                <a:latin typeface="Century Gothic" panose="020B0502020202020204" pitchFamily="34" charset="0"/>
              </a:rPr>
              <a:t>“In all my public &amp; private acts as your President, I expect to follow my instincts of openness &amp; candor with full confidence that honesty is always the best policy in the end.  My fellow Americans, our long national nightmare is over.”  President Ford, Remarks on Taking the Oath of Office, 1974</a:t>
            </a:r>
          </a:p>
          <a:p>
            <a:r>
              <a:rPr lang="en-US" sz="1600" b="1" dirty="0">
                <a:latin typeface="Century Gothic" panose="020B0502020202020204" pitchFamily="34" charset="0"/>
              </a:rPr>
              <a:t>The remarks in the excerpt were most likely given in response to which of the following?</a:t>
            </a:r>
          </a:p>
          <a:p>
            <a:r>
              <a:rPr lang="en-US" sz="1600" b="1" dirty="0">
                <a:latin typeface="Century Gothic" panose="020B0502020202020204" pitchFamily="34" charset="0"/>
              </a:rPr>
              <a:t>A. Political scandals resulting from the president’s illegal campaign activity</a:t>
            </a:r>
          </a:p>
          <a:p>
            <a:r>
              <a:rPr lang="en-US" sz="1600" b="1" dirty="0">
                <a:latin typeface="Century Gothic" panose="020B0502020202020204" pitchFamily="34" charset="0"/>
              </a:rPr>
              <a:t>B. Accusations that the adoption of national wage &amp; price controls constituted socialism</a:t>
            </a:r>
          </a:p>
          <a:p>
            <a:r>
              <a:rPr lang="en-US" sz="1600" b="1" dirty="0">
                <a:latin typeface="Century Gothic" panose="020B0502020202020204" pitchFamily="34" charset="0"/>
              </a:rPr>
              <a:t>C. The growing concern over escalating antiwar protests &amp; the shooting of students at Kent State</a:t>
            </a:r>
          </a:p>
          <a:p>
            <a:r>
              <a:rPr lang="en-US" sz="1600" b="1" dirty="0">
                <a:latin typeface="Century Gothic" panose="020B0502020202020204" pitchFamily="34" charset="0"/>
              </a:rPr>
              <a:t>D. The discovery that the president had ordered invasions of Cambodia &amp; Laos</a:t>
            </a:r>
          </a:p>
          <a:p>
            <a:endParaRPr lang="en-US" sz="1600" b="1" dirty="0">
              <a:latin typeface="Century Gothic" panose="020B0502020202020204" pitchFamily="34" charset="0"/>
            </a:endParaRPr>
          </a:p>
        </p:txBody>
      </p:sp>
    </p:spTree>
    <p:extLst>
      <p:ext uri="{BB962C8B-B14F-4D97-AF65-F5344CB8AC3E}">
        <p14:creationId xmlns:p14="http://schemas.microsoft.com/office/powerpoint/2010/main" val="273621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D6FACE-89A8-48CB-A77C-9F49BEB84463}"/>
              </a:ext>
            </a:extLst>
          </p:cNvPr>
          <p:cNvSpPr>
            <a:spLocks noGrp="1"/>
          </p:cNvSpPr>
          <p:nvPr>
            <p:ph idx="1"/>
          </p:nvPr>
        </p:nvSpPr>
        <p:spPr>
          <a:xfrm>
            <a:off x="207818" y="145473"/>
            <a:ext cx="11700164" cy="6031490"/>
          </a:xfrm>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oath that I have taken is the same oath that was taken by G. Washington &amp; by every President under the Constitution. But I assume the Presidency under extraordinary circumstances never before experienced by Americans.  This is an hour of history that troubles our minds &amp; hurts our hearts.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am acutely aware that you have not elected me as your President by your ballots, &amp; so I ask you to confirm me as your President with your prayers…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believe that truth is the glue that holds government together, not only our Government but civilization itself. That bond, though strained, is unbroken at home &amp; abroad.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all my public &amp; private acts as your President, I expect to follow my instincts of openness &amp; candor with full confidence that honesty is always the best policy in the end.  My fellow Americans, our long national nightmare is over.”  President Ford, Remarks on Taking the Oath of Office, 1974</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b="1" dirty="0">
                <a:solidFill>
                  <a:prstClr val="black"/>
                </a:solidFill>
                <a:latin typeface="Century Gothic" panose="020B0502020202020204" pitchFamily="34" charset="0"/>
              </a:rPr>
              <a:t>The “strained bond referenced in the except most directly reflected which of the following?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increased</a:t>
            </a:r>
            <a:r>
              <a:rPr lang="en-US" sz="1600" b="1" dirty="0">
                <a:solidFill>
                  <a:prstClr val="black"/>
                </a:solidFill>
                <a:latin typeface="Century Gothic" panose="020B0502020202020204" pitchFamily="34" charset="0"/>
              </a:rPr>
              <a:t> U.S. involvement in Vietnam		        B. a declining economy &amp; rising energy prices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a:t>
            </a:r>
            <a:r>
              <a:rPr lang="en-US" sz="1600" b="1" dirty="0">
                <a:solidFill>
                  <a:prstClr val="black"/>
                </a:solidFill>
                <a:latin typeface="Century Gothic" panose="020B0502020202020204" pitchFamily="34" charset="0"/>
              </a:rPr>
              <a:t>. growing federal support for returning power to states     D. decreasing public trust in the federal government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b="1" dirty="0">
                <a:solidFill>
                  <a:prstClr val="black"/>
                </a:solidFill>
                <a:latin typeface="Century Gothic" panose="020B0502020202020204" pitchFamily="34" charset="0"/>
              </a:rPr>
              <a:t>The events discussed in the excerpt led to which of the following political changes?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Democrats consolidated political support in areas of the South that Republicans previously dominated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b="1" dirty="0">
                <a:solidFill>
                  <a:prstClr val="black"/>
                </a:solidFill>
                <a:latin typeface="Century Gothic" panose="020B0502020202020204" pitchFamily="34" charset="0"/>
              </a:rPr>
              <a:t>B. Republicans overcame divisions within their party with Reagan’s election as President in 1980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 3</a:t>
            </a:r>
            <a:r>
              <a:rPr kumimoji="0" lang="en-US" sz="1600" b="1" i="0" u="none" strike="noStrike" kern="1200" cap="none" spc="0" normalizeH="0" baseline="30000" noProof="0" dirty="0">
                <a:ln>
                  <a:noFill/>
                </a:ln>
                <a:solidFill>
                  <a:prstClr val="black"/>
                </a:solidFill>
                <a:effectLst/>
                <a:uLnTx/>
                <a:uFillTx/>
                <a:latin typeface="Century Gothic" panose="020B0502020202020204" pitchFamily="34" charset="0"/>
                <a:ea typeface="+mn-ea"/>
                <a:cs typeface="+mn-cs"/>
              </a:rPr>
              <a:t>rd</a:t>
            </a: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lang="en-US" sz="1600" b="1" dirty="0">
                <a:solidFill>
                  <a:prstClr val="black"/>
                </a:solidFill>
                <a:latin typeface="Century Gothic" panose="020B0502020202020204" pitchFamily="34" charset="0"/>
              </a:rPr>
              <a:t>party candidates won increasing numbers of electoral college votes in presidential elections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 congress announced a bipartisan proposal for a Contract with America to regain voters’ trust.</a:t>
            </a:r>
          </a:p>
          <a:p>
            <a:endParaRPr lang="en-US" dirty="0"/>
          </a:p>
        </p:txBody>
      </p:sp>
    </p:spTree>
    <p:extLst>
      <p:ext uri="{BB962C8B-B14F-4D97-AF65-F5344CB8AC3E}">
        <p14:creationId xmlns:p14="http://schemas.microsoft.com/office/powerpoint/2010/main" val="16245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D5A915-0B52-4C8C-AD30-14DB604B482C}"/>
              </a:ext>
            </a:extLst>
          </p:cNvPr>
          <p:cNvSpPr>
            <a:spLocks noGrp="1"/>
          </p:cNvSpPr>
          <p:nvPr>
            <p:ph idx="1"/>
          </p:nvPr>
        </p:nvSpPr>
        <p:spPr>
          <a:xfrm>
            <a:off x="838200" y="166255"/>
            <a:ext cx="10515600" cy="6010708"/>
          </a:xfrm>
        </p:spPr>
        <p:txBody>
          <a:bodyPr>
            <a:normAutofit/>
          </a:bodyPr>
          <a:lstStyle/>
          <a:p>
            <a:r>
              <a:rPr lang="en-US" sz="1600" b="1" dirty="0">
                <a:latin typeface="Century Gothic" panose="020B0502020202020204" pitchFamily="34" charset="0"/>
              </a:rPr>
              <a:t>“The era of big government is over but we can’t go back to a time when our citizens were just left to fend for themselves.  We will meet them by going forward as one America, by working together in our communities, our schools, our churches &amp; synagogues, our workplaces across the entire spectrum of our civil life.”  President Bill Clinton, radio address to the nation, 1996</a:t>
            </a:r>
          </a:p>
          <a:p>
            <a:endParaRPr lang="en-US" sz="1600" b="1" dirty="0">
              <a:latin typeface="Century Gothic" panose="020B0502020202020204" pitchFamily="34" charset="0"/>
            </a:endParaRPr>
          </a:p>
          <a:p>
            <a:r>
              <a:rPr lang="en-US" sz="1600" b="1" dirty="0">
                <a:latin typeface="Century Gothic" panose="020B0502020202020204" pitchFamily="34" charset="0"/>
              </a:rPr>
              <a:t>Which of the following actions by the Clinton administration best reflects the ideas about the scope of government expressed in the excerpt?</a:t>
            </a:r>
          </a:p>
          <a:p>
            <a:r>
              <a:rPr lang="en-US" sz="1600" b="1" dirty="0">
                <a:latin typeface="Century Gothic" panose="020B0502020202020204" pitchFamily="34" charset="0"/>
              </a:rPr>
              <a:t>A. the decision to pursue military peacekeeping intervention in the Balkans &amp; Somalia</a:t>
            </a:r>
          </a:p>
          <a:p>
            <a:r>
              <a:rPr lang="en-US" sz="1600" b="1" dirty="0">
                <a:latin typeface="Century Gothic" panose="020B0502020202020204" pitchFamily="34" charset="0"/>
              </a:rPr>
              <a:t>B. The enactment of welfare reform to restrict benefits &amp; encourage self-reliance</a:t>
            </a:r>
          </a:p>
          <a:p>
            <a:r>
              <a:rPr lang="en-US" sz="1600" b="1" dirty="0">
                <a:latin typeface="Century Gothic" panose="020B0502020202020204" pitchFamily="34" charset="0"/>
              </a:rPr>
              <a:t>C. the negotiation of new free trade agreements among North American countries</a:t>
            </a:r>
          </a:p>
          <a:p>
            <a:r>
              <a:rPr lang="en-US" sz="1600" b="1" dirty="0">
                <a:latin typeface="Century Gothic" panose="020B0502020202020204" pitchFamily="34" charset="0"/>
              </a:rPr>
              <a:t>D. the effort to enact universal health care legislation</a:t>
            </a:r>
          </a:p>
          <a:p>
            <a:endParaRPr lang="en-US" sz="1600" b="1" dirty="0">
              <a:latin typeface="Century Gothic" panose="020B0502020202020204" pitchFamily="34" charset="0"/>
            </a:endParaRPr>
          </a:p>
          <a:p>
            <a:r>
              <a:rPr lang="en-US" sz="1600" b="1" dirty="0">
                <a:latin typeface="Century Gothic" panose="020B0502020202020204" pitchFamily="34" charset="0"/>
              </a:rPr>
              <a:t>The ideas expressed by Clinton in the excerpt were most similar to those of which 20</a:t>
            </a:r>
            <a:r>
              <a:rPr lang="en-US" sz="1600" b="1" baseline="30000" dirty="0">
                <a:latin typeface="Century Gothic" panose="020B0502020202020204" pitchFamily="34" charset="0"/>
              </a:rPr>
              <a:t>th</a:t>
            </a:r>
            <a:r>
              <a:rPr lang="en-US" sz="1600" b="1" dirty="0">
                <a:latin typeface="Century Gothic" panose="020B0502020202020204" pitchFamily="34" charset="0"/>
              </a:rPr>
              <a:t> century president?</a:t>
            </a:r>
          </a:p>
          <a:p>
            <a:r>
              <a:rPr lang="en-US" sz="1600" b="1" dirty="0">
                <a:latin typeface="Century Gothic" panose="020B0502020202020204" pitchFamily="34" charset="0"/>
              </a:rPr>
              <a:t>A. Lyndon Johnson	B. Ronald Reagan		C. FDR		D. Woodrow Wilson</a:t>
            </a:r>
          </a:p>
        </p:txBody>
      </p:sp>
    </p:spTree>
    <p:extLst>
      <p:ext uri="{BB962C8B-B14F-4D97-AF65-F5344CB8AC3E}">
        <p14:creationId xmlns:p14="http://schemas.microsoft.com/office/powerpoint/2010/main" val="1995490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1032</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Office Theme</vt:lpstr>
      <vt:lpstr>MX PRACTICE UNIT 10</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MX PRACTICE UNIT 10</dc:title>
  <dc:creator>Stuart, Sarah</dc:creator>
  <cp:lastModifiedBy>Stuart, Sarah</cp:lastModifiedBy>
  <cp:revision>1</cp:revision>
  <dcterms:created xsi:type="dcterms:W3CDTF">2022-04-10T16:34:01Z</dcterms:created>
  <dcterms:modified xsi:type="dcterms:W3CDTF">2022-04-10T16:34:10Z</dcterms:modified>
</cp:coreProperties>
</file>