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5"/>
  </p:notesMasterIdLst>
  <p:sldIdLst>
    <p:sldId id="285" r:id="rId4"/>
    <p:sldId id="267" r:id="rId5"/>
    <p:sldId id="286" r:id="rId6"/>
    <p:sldId id="287" r:id="rId7"/>
    <p:sldId id="288" r:id="rId8"/>
    <p:sldId id="289" r:id="rId9"/>
    <p:sldId id="266" r:id="rId10"/>
    <p:sldId id="269" r:id="rId11"/>
    <p:sldId id="291" r:id="rId12"/>
    <p:sldId id="29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65B17-F477-47BD-AEC1-93169380454D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09D5-E948-4C18-A140-71083DE9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F9561-D5C4-42B3-BF0C-01C238E66C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2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0C449-BA50-40AA-92B5-1349EEF86F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1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6BC5D-3871-485E-B8EE-D8322F7D4D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8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56DE0-DD3B-473D-ADF3-3E37A5401E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53D9-0FA4-4C59-AF33-187381B03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7B56-7A44-4A0D-A84C-DEE5515A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92ED-8F5A-4922-8E3A-B0A3D92AD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4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4B19-F2C0-4665-8160-DF76759A6473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CEABE-9173-4353-B821-D02B12EB1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81C2D-4AA6-4BD8-A9E6-ACF3D80D5C87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27-8BCB-4E00-B942-AD21010D6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1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3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C3C4-C849-430D-8907-6D89E2944C7F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E4D8A-71FC-4D21-8E4C-DFC9BEF49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30567-0746-4A43-8C82-DDBA59872993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9F7E6-9CA2-4E57-8608-6492B82B5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86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679C-839B-4B15-B685-8843C69B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7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C5950C8-C5D1-46F2-A6E9-B0F949FCD56D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56B9D-9039-48A9-9658-477FFD614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6DD8-170A-433B-AD1B-455D11C4C10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F682-3437-4908-8FA5-94CD7448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8B98B1-2CE8-4251-8DA1-BB7D1EB80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2724-A554-46BF-82F6-F2B206192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EA111-4826-48A4-9E64-03810BCE3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9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1C0C-6732-4004-99C6-8289F424F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4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58159-D9B4-480F-B87A-1918EF898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9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0DB4A-703F-4EF2-9CC3-F35AE1F26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43B1-5991-4821-B8EF-6B1B4A66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7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7554-E8FB-4B98-BB37-589AFAA62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51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288B-5E27-4CF4-BEF2-98842ACDB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73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F3378-2C23-4FA8-9621-450A36BD5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83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4DAD7-6700-4CFC-9340-1AB551208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870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07C6-2EAB-4A46-BFA7-7EA89403F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993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93E5CDF-4EAD-485D-B325-8655091B0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74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52209F1-942D-4F12-A8A3-59AB79183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DC5E-2896-4D89-9FED-2289D1F8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5001-4E80-46B6-8580-17B9BAFCE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001D-1901-4F9E-81FF-80A2047D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91AA-34FF-4280-B144-861B7335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1FC8-2A67-4EE5-87BE-A1642B0ED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0BB3-B68D-4BD8-A5FF-0258EC60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F017AC-09F6-4625-A65B-FAEFC33A7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5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B5F99F2A-D2C1-4A6C-B344-CA91E9F3C211}" type="datetimeFigureOut">
              <a:rPr lang="en-US" smtClean="0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0D7B6E-F5EC-4C0C-A0B2-643B5554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6038FAC-8BAD-4CAB-AF8B-137B00FCB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71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FEDERALIST PAPERS</a:t>
            </a:r>
            <a:br>
              <a:rPr lang="en-US" dirty="0"/>
            </a:br>
            <a:r>
              <a:rPr lang="en-US" sz="2800" dirty="0"/>
              <a:t>Madison, Jay, Hamilton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763000" cy="48768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FEDERALISTS (AH): NEED STRONGER CENTRAL GOVERNMENT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ANTI-FEDERALISTS (ADAMS): STATES SUBORDINATE TO NATIONAL GOVERNMENT UNACCEPTABLE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FEDERALIST #10 – STRONG &amp; UNIFIED GOV’T MORE EFFICIENT THAN INDIVIDUAL STATES AT CONTROLLING FACTIONS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MASSACHUSETTS: CONTENTIOUS RATIFICATION 2/1788– 4 STATES FOLLOW</a:t>
            </a:r>
          </a:p>
          <a:p>
            <a:pPr>
              <a:defRPr/>
            </a:pPr>
            <a:r>
              <a:rPr lang="en-US" sz="1800" b="1" dirty="0"/>
              <a:t>NH 9</a:t>
            </a:r>
            <a:r>
              <a:rPr lang="en-US" sz="1800" b="1" baseline="30000" dirty="0"/>
              <a:t>TH</a:t>
            </a:r>
            <a:r>
              <a:rPr lang="en-US" sz="1800" b="1" dirty="0"/>
              <a:t> STATE  6/21/88 BUT NOT YET FOR NEW YORK &amp; VIRGINIA</a:t>
            </a:r>
          </a:p>
          <a:p>
            <a:pPr>
              <a:defRPr/>
            </a:pPr>
            <a:r>
              <a:rPr lang="en-US" sz="1800" b="1" dirty="0"/>
              <a:t>VA 6/26/88 &amp; FINALLY NY RATIFY  JULY 26 (30 TO 27)</a:t>
            </a:r>
          </a:p>
          <a:p>
            <a:pPr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512191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144000" cy="914400"/>
          </a:xfrm>
        </p:spPr>
        <p:txBody>
          <a:bodyPr/>
          <a:lstStyle/>
          <a:p>
            <a:r>
              <a:rPr lang="en-US" altLang="en-US" sz="2400" b="1" dirty="0"/>
              <a:t>III. WASHINGTON’S FAREWELL ADDRESS 9/ 1796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4876800" cy="4572000"/>
          </a:xfrm>
        </p:spPr>
        <p:txBody>
          <a:bodyPr/>
          <a:lstStyle/>
          <a:p>
            <a:r>
              <a:rPr lang="en-US" altLang="en-US" sz="1800" b="1" dirty="0"/>
              <a:t>DISENCHANTED WITH RIVALRY BETWEEN FEDERALISTS &amp; REPUB-LICANS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AVOID POLITICAL PARTIES</a:t>
            </a:r>
          </a:p>
          <a:p>
            <a:endParaRPr lang="en-US" altLang="en-US" sz="2400" b="1" dirty="0"/>
          </a:p>
          <a:p>
            <a:r>
              <a:rPr lang="en-US" altLang="en-US" sz="1800" b="1" dirty="0"/>
              <a:t>NO FOREIGN ENTAGLEMENTS  TEMPORARY ALLIANCES FOR EXTRAORDINARY PURPOSES ONLY- POLICY OF ISOLATION</a:t>
            </a:r>
          </a:p>
          <a:p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EA022-BD9D-4514-9FDF-8E0DFFD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407562"/>
            <a:ext cx="3086100" cy="5380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8E6EA-0576-4A25-B55E-C34938940288}"/>
              </a:ext>
            </a:extLst>
          </p:cNvPr>
          <p:cNvSpPr txBox="1"/>
          <p:nvPr/>
        </p:nvSpPr>
        <p:spPr>
          <a:xfrm>
            <a:off x="7086600" y="68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Houdon – Classical Style</a:t>
            </a:r>
          </a:p>
        </p:txBody>
      </p:sp>
    </p:spTree>
    <p:extLst>
      <p:ext uri="{BB962C8B-B14F-4D97-AF65-F5344CB8AC3E}">
        <p14:creationId xmlns:p14="http://schemas.microsoft.com/office/powerpoint/2010/main" val="370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304800"/>
          </a:xfrm>
        </p:spPr>
        <p:txBody>
          <a:bodyPr/>
          <a:lstStyle/>
          <a:p>
            <a:r>
              <a:rPr lang="en-US" altLang="en-US" sz="3600" b="1" dirty="0"/>
              <a:t>IV. ELECTION OF 1796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609600"/>
            <a:ext cx="4191000" cy="5486400"/>
          </a:xfrm>
        </p:spPr>
        <p:txBody>
          <a:bodyPr/>
          <a:lstStyle/>
          <a:p>
            <a:r>
              <a:rPr lang="en-US" altLang="en-US" sz="2000" b="1" dirty="0"/>
              <a:t>FEDERALIST JOHN ADAMS</a:t>
            </a:r>
          </a:p>
          <a:p>
            <a:r>
              <a:rPr lang="en-US" altLang="en-US" sz="2000" b="1" dirty="0"/>
              <a:t>REPUBLICAN T. JEFFERSON</a:t>
            </a:r>
          </a:p>
          <a:p>
            <a:r>
              <a:rPr lang="en-US" altLang="en-US" sz="2000" b="1" dirty="0"/>
              <a:t>PINCKNEY AS POSSIBLE VP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ELECTION RESULTS: FEDERALIST PRESIDENT &amp; REPUBLICAN VP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ADAMS 71</a:t>
            </a:r>
          </a:p>
          <a:p>
            <a:r>
              <a:rPr lang="en-US" altLang="en-US" sz="2000" b="1" dirty="0"/>
              <a:t>JEFFERSON 68</a:t>
            </a:r>
          </a:p>
          <a:p>
            <a:r>
              <a:rPr lang="en-US" altLang="en-US" sz="2000" b="1" dirty="0"/>
              <a:t>PINCKNEY 59</a:t>
            </a:r>
          </a:p>
        </p:txBody>
      </p:sp>
      <p:pic>
        <p:nvPicPr>
          <p:cNvPr id="35846" name="Picture 6" descr="ElectoralCollege1796-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2327" y="1600200"/>
            <a:ext cx="4933259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5" r="5464"/>
          <a:stretch/>
        </p:blipFill>
        <p:spPr>
          <a:xfrm>
            <a:off x="1524021" y="10"/>
            <a:ext cx="5626021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Content Placeholder 8" descr="135228027_dba9b79cb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594" r="25237"/>
          <a:stretch/>
        </p:blipFill>
        <p:spPr>
          <a:xfrm>
            <a:off x="7150042" y="10"/>
            <a:ext cx="3517959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Title 6"/>
          <p:cNvSpPr>
            <a:spLocks noGrp="1"/>
          </p:cNvSpPr>
          <p:nvPr>
            <p:ph type="title"/>
          </p:nvPr>
        </p:nvSpPr>
        <p:spPr>
          <a:xfrm>
            <a:off x="2590800" y="4595192"/>
            <a:ext cx="67437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defRPr/>
            </a:pPr>
            <a:r>
              <a:rPr lang="en-US" sz="2100" b="1" dirty="0"/>
              <a:t>A NEW GOVERNMENT IN ACTION</a:t>
            </a:r>
            <a:br>
              <a:rPr lang="en-US" sz="2100" b="1" dirty="0"/>
            </a:br>
            <a:r>
              <a:rPr lang="en-US" sz="2100" b="1" dirty="0"/>
              <a:t>HOW DID THE CONSTITUTIONAL GOVERNMNET IN AMERICA TAKE SHAPE</a:t>
            </a:r>
            <a:r>
              <a:rPr lang="en-US" sz="2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9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3076" name="Content Placeholder 5" descr="gw oath of offic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6766" r="20350" b="-1"/>
          <a:stretch/>
        </p:blipFill>
        <p:spPr>
          <a:xfrm>
            <a:off x="5012181" y="11"/>
            <a:ext cx="5655818" cy="68579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6601" y="-59688"/>
            <a:ext cx="2522980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WASHINGTON’S PRESIDENCY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FIRST TERM: 1789-1794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1438183" y="1728044"/>
            <a:ext cx="3573997" cy="5129955"/>
          </a:xfrm>
        </p:spPr>
        <p:txBody>
          <a:bodyPr vert="horz" lIns="91440" tIns="45720" rIns="91440" bIns="45720" rtlCol="0">
            <a:normAutofit/>
          </a:bodyPr>
          <a:lstStyle/>
          <a:p>
            <a:pPr marL="548640">
              <a:lnSpc>
                <a:spcPct val="90000"/>
              </a:lnSpc>
              <a:defRPr/>
            </a:pPr>
            <a:r>
              <a:rPr lang="en-US" sz="1700" b="1" dirty="0">
                <a:solidFill>
                  <a:schemeClr val="bg1"/>
                </a:solidFill>
              </a:rPr>
              <a:t>ELECTORAL COLLEGE- 2/9/89  ELECTOR CASTS 2 VOTES</a:t>
            </a:r>
          </a:p>
          <a:p>
            <a:pPr marL="548640">
              <a:lnSpc>
                <a:spcPct val="90000"/>
              </a:lnSpc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marL="548640">
              <a:lnSpc>
                <a:spcPct val="90000"/>
              </a:lnSpc>
              <a:defRPr/>
            </a:pPr>
            <a:r>
              <a:rPr lang="en-US" sz="1700" b="1" dirty="0">
                <a:solidFill>
                  <a:schemeClr val="bg1"/>
                </a:solidFill>
              </a:rPr>
              <a:t>PRESIDENT MOST VOTES</a:t>
            </a:r>
          </a:p>
          <a:p>
            <a:pPr marL="548640">
              <a:lnSpc>
                <a:spcPct val="90000"/>
              </a:lnSpc>
              <a:defRPr/>
            </a:pPr>
            <a:r>
              <a:rPr lang="en-US" sz="1700" b="1" dirty="0">
                <a:solidFill>
                  <a:schemeClr val="bg1"/>
                </a:solidFill>
              </a:rPr>
              <a:t>VICE PRESIDENT 2</a:t>
            </a:r>
            <a:r>
              <a:rPr lang="en-US" sz="1700" b="1" baseline="30000" dirty="0">
                <a:solidFill>
                  <a:schemeClr val="bg1"/>
                </a:solidFill>
              </a:rPr>
              <a:t>ND</a:t>
            </a:r>
            <a:r>
              <a:rPr lang="en-US" sz="1700" b="1" dirty="0">
                <a:solidFill>
                  <a:schemeClr val="bg1"/>
                </a:solidFill>
              </a:rPr>
              <a:t> MOST VOTES</a:t>
            </a:r>
          </a:p>
          <a:p>
            <a:pPr marL="548640">
              <a:lnSpc>
                <a:spcPct val="90000"/>
              </a:lnSpc>
              <a:defRPr/>
            </a:pPr>
            <a:r>
              <a:rPr lang="en-US" sz="1700" b="1" dirty="0">
                <a:solidFill>
                  <a:schemeClr val="bg1"/>
                </a:solidFill>
              </a:rPr>
              <a:t>OATH OF OFFICE: NY FEDERAL HALL 4/30/89</a:t>
            </a:r>
          </a:p>
          <a:p>
            <a:pPr marL="548640">
              <a:lnSpc>
                <a:spcPct val="90000"/>
              </a:lnSpc>
              <a:defRPr/>
            </a:pPr>
            <a:r>
              <a:rPr lang="en-US" sz="1700" b="1" dirty="0">
                <a:solidFill>
                  <a:schemeClr val="bg1"/>
                </a:solidFill>
              </a:rPr>
              <a:t>CABINET: JEFFERSON-STATE, HAMILTON-TREASURY, KNOX-WAR (EXPANSION W/ HONOR), RANDOLPH –ATTY GEN</a:t>
            </a:r>
          </a:p>
          <a:p>
            <a:pPr marL="548640">
              <a:lnSpc>
                <a:spcPct val="90000"/>
              </a:lnSpc>
              <a:defRPr/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8099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670" y="0"/>
            <a:ext cx="9405730" cy="7159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u="sng" dirty="0">
                <a:solidFill>
                  <a:srgbClr val="002060"/>
                </a:solidFill>
              </a:rPr>
              <a:t>NATIONAL JUSTICE &amp; BILL OF RIGHTS (Fed#51)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762000"/>
            <a:ext cx="4343400" cy="5867400"/>
          </a:xfrm>
        </p:spPr>
        <p:txBody>
          <a:bodyPr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ARTICLE III, SECTION 1: JUDICIARY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NO GUIDANCE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JUDICIARY ACT 1789: ESTABLISHED US FEDERAL JUDICIAL SYSTEM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SUPREME COURT: FINAL JURISDICTION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JUDICIAL REVIEW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U.S. CONSTITUTION SUPREME LAW OF THE 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62000"/>
            <a:ext cx="4343400" cy="5715000"/>
          </a:xfrm>
        </p:spPr>
        <p:txBody>
          <a:bodyPr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MADISON: AUTHOR: RATIFIED 1791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1-8 GUARANTEE OF PERSONAL LIBERTIES, INDIVIDUAL RIGHTS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9 -RIGHTS NOT LISTED ARE NOT DENIED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10 -POWERS NOT GIVEN TO FED RESERVED FOR STATES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NO SERIOUS CHECK ON FRAMER’S NATIONALIST OBJECTIVES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002060"/>
                </a:solidFill>
              </a:rPr>
              <a:t>CHISOLM V. GEORGIA 1793: CONGRESS OVERRULED SC &amp; GET 11</a:t>
            </a:r>
            <a:r>
              <a:rPr lang="en-US" b="1" baseline="30000" dirty="0">
                <a:solidFill>
                  <a:srgbClr val="002060"/>
                </a:solidFill>
              </a:rPr>
              <a:t>TH</a:t>
            </a:r>
            <a:r>
              <a:rPr lang="en-US" b="1" dirty="0">
                <a:solidFill>
                  <a:srgbClr val="002060"/>
                </a:solidFill>
              </a:rPr>
              <a:t> AMENDMENT: PROHIBITS FED COURTS FROM HEARING CERTAIN SUITS AGAINST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A74A4-B8D7-F319-9D40-3F1F8C1D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6" y="4645380"/>
            <a:ext cx="3933548" cy="22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7" descr="HAMILTON_exb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543" r="531"/>
          <a:stretch/>
        </p:blipFill>
        <p:spPr>
          <a:xfrm>
            <a:off x="1600200" y="0"/>
            <a:ext cx="457200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1" y="228601"/>
            <a:ext cx="3365473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/>
                </a:solidFill>
              </a:rPr>
              <a:t>THE ROLE &amp; INFLUENCE OF HAMILTON  &amp; FORMULATION OF FEDERAL POLICY 1789-94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581956" y="-228600"/>
            <a:ext cx="3603699" cy="7162799"/>
          </a:xfrm>
        </p:spPr>
        <p:txBody>
          <a:bodyPr vert="horz" lIns="91440" tIns="45720" rIns="91440" bIns="45720" rtlCol="0" anchor="ctr" anchorCtr="1">
            <a:normAutofit fontScale="92500"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&amp; ASSUMPTION: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 COUNTRY’S CREDIT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DEFER DEBT PAYMENTS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ASSUME ALL STATE DEBTS-POWER IN FED’S HANDS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OPPOSITION GREAT: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EXCISE TAX ON WHISKEY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TARIFFS ON IMPORTS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‘REALLY’ HOLDS THE BONDS &amp; THEREFORE GETS PAID?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8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BANK: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RAISE $ THROUGH STOCK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LOOSE VS. STRICT CONSTRUCTION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en-US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 &amp; PROPER’ CLAUSE: IMPLIED POWERS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CLASS BENEFITED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0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RISE OF POLITICAL PARTIES</a:t>
            </a:r>
            <a:br>
              <a:rPr lang="en-US" dirty="0"/>
            </a:br>
            <a:r>
              <a:rPr lang="en-US" sz="2400" dirty="0"/>
              <a:t>BATTLE BETWEEN JEFFERSON &amp; HAMILTON</a:t>
            </a:r>
            <a:endParaRPr lang="en-US" dirty="0"/>
          </a:p>
        </p:txBody>
      </p:sp>
      <p:sp>
        <p:nvSpPr>
          <p:cNvPr id="7173" name="Text Placeholder 7"/>
          <p:cNvSpPr>
            <a:spLocks noGrp="1"/>
          </p:cNvSpPr>
          <p:nvPr>
            <p:ph type="body" idx="1"/>
          </p:nvPr>
        </p:nvSpPr>
        <p:spPr>
          <a:xfrm>
            <a:off x="1981200" y="1535114"/>
            <a:ext cx="4040188" cy="598487"/>
          </a:xfrm>
        </p:spPr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b="1" u="sng" dirty="0">
                <a:solidFill>
                  <a:srgbClr val="002060"/>
                </a:solidFill>
              </a:rPr>
              <a:t>FEDERALISTS</a:t>
            </a:r>
            <a:r>
              <a:rPr lang="en-US" dirty="0"/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b="1" u="sng" dirty="0">
                <a:solidFill>
                  <a:srgbClr val="002060"/>
                </a:solidFill>
              </a:rPr>
              <a:t>REPUBLICANS</a:t>
            </a:r>
          </a:p>
        </p:txBody>
      </p:sp>
      <p:sp>
        <p:nvSpPr>
          <p:cNvPr id="9221" name="Content Placeholder 6"/>
          <p:cNvSpPr>
            <a:spLocks noGrp="1"/>
          </p:cNvSpPr>
          <p:nvPr>
            <p:ph sz="quarter" idx="2"/>
          </p:nvPr>
        </p:nvSpPr>
        <p:spPr>
          <a:xfrm>
            <a:off x="1524000" y="205740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HAMILTON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LOOSE CONSTRUCTION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CAPITAL IS WAY TO SUCCESS &amp;  NATIONAL ORDER IN THE UNITED STATES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SUPPORT GREAT BRITIAN</a:t>
            </a:r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38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9222" name="Content Placeholder 8"/>
          <p:cNvSpPr>
            <a:spLocks noGrp="1"/>
          </p:cNvSpPr>
          <p:nvPr>
            <p:ph sz="quarter" idx="4"/>
          </p:nvPr>
        </p:nvSpPr>
        <p:spPr>
          <a:xfrm>
            <a:off x="6248401" y="2209801"/>
            <a:ext cx="4270375" cy="44545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JEFFERSON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STRICT CONSTRUCTION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LAND IS WAY TO SUCCESS &amp; NATIONAL ORDER IN UNITED STATES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SUPPORT FRANCE</a:t>
            </a:r>
          </a:p>
        </p:txBody>
      </p:sp>
    </p:spTree>
    <p:extLst>
      <p:ext uri="{BB962C8B-B14F-4D97-AF65-F5344CB8AC3E}">
        <p14:creationId xmlns:p14="http://schemas.microsoft.com/office/powerpoint/2010/main" val="2585269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798F2-A5CE-C746-13DE-0EDFF9F1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5" y="33129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700" dirty="0"/>
              <a:t>2ND ELECTION OF GEORGE WASHINGTON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550036-64D9-76FC-97C9-6EF6FDE6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467" y="1728999"/>
            <a:ext cx="6682740" cy="51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604421"/>
          </a:xfrm>
        </p:spPr>
        <p:txBody>
          <a:bodyPr/>
          <a:lstStyle/>
          <a:p>
            <a:r>
              <a:rPr lang="en-US" altLang="en-US" sz="3200" dirty="0"/>
              <a:t>I. 2</a:t>
            </a:r>
            <a:r>
              <a:rPr lang="en-US" altLang="en-US" sz="3200" baseline="30000" dirty="0"/>
              <a:t>nd</a:t>
            </a:r>
            <a:r>
              <a:rPr lang="en-US" altLang="en-US" sz="3200" dirty="0"/>
              <a:t> ADMINISTRATION</a:t>
            </a:r>
            <a:br>
              <a:rPr lang="en-US" altLang="en-US" sz="3200" dirty="0"/>
            </a:br>
            <a:r>
              <a:rPr lang="en-US" altLang="en-US" sz="3200" dirty="0"/>
              <a:t>CHALLENGES AT HOME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54097" y="887767"/>
            <a:ext cx="4865703" cy="5208233"/>
          </a:xfrm>
        </p:spPr>
        <p:txBody>
          <a:bodyPr/>
          <a:lstStyle/>
          <a:p>
            <a:r>
              <a:rPr lang="en-US" altLang="en-US" sz="1800" dirty="0">
                <a:solidFill>
                  <a:srgbClr val="E5FFFF"/>
                </a:solidFill>
                <a:ea typeface="+mj-ea"/>
                <a:cs typeface="+mj-cs"/>
              </a:rPr>
              <a:t>A. WHISKEY REBELLION SUMMER 1794</a:t>
            </a:r>
            <a:endParaRPr lang="en-US" altLang="en-US" sz="1800" b="1" dirty="0">
              <a:effectLst/>
            </a:endParaRPr>
          </a:p>
          <a:p>
            <a:r>
              <a:rPr lang="en-US" altLang="en-US" sz="2000" b="1" dirty="0">
                <a:effectLst/>
              </a:rPr>
              <a:t>EXCISE TAX: FUNDING &amp; ASSUMPTION</a:t>
            </a:r>
          </a:p>
          <a:p>
            <a:r>
              <a:rPr lang="en-US" altLang="en-US" sz="2000" b="1" dirty="0">
                <a:effectLst/>
              </a:rPr>
              <a:t>ENFORCED IN WESTERN PA</a:t>
            </a:r>
          </a:p>
          <a:p>
            <a:r>
              <a:rPr lang="en-US" altLang="en-US" sz="2000" b="1" dirty="0">
                <a:effectLst/>
              </a:rPr>
              <a:t>VIOLENCE</a:t>
            </a:r>
          </a:p>
          <a:p>
            <a:r>
              <a:rPr lang="en-US" altLang="en-US" sz="2000" b="1" dirty="0">
                <a:effectLst/>
              </a:rPr>
              <a:t>GW SENT 13,000 MILITIA</a:t>
            </a:r>
          </a:p>
          <a:p>
            <a:r>
              <a:rPr lang="en-US" altLang="en-US" sz="2000" b="1" dirty="0">
                <a:effectLst/>
              </a:rPr>
              <a:t>DON’T MESS WITH AUTHORITY OF G. WASHINGTON</a:t>
            </a:r>
          </a:p>
          <a:p>
            <a:endParaRPr lang="en-US" altLang="en-US" sz="2000" b="1" dirty="0">
              <a:effectLst/>
            </a:endParaRPr>
          </a:p>
          <a:p>
            <a:r>
              <a:rPr lang="en-US" altLang="en-US" sz="1800" dirty="0">
                <a:solidFill>
                  <a:srgbClr val="E5FFFF"/>
                </a:solidFill>
                <a:ea typeface="+mj-ea"/>
                <a:cs typeface="+mj-cs"/>
              </a:rPr>
              <a:t>B. OHIO COUNTRY</a:t>
            </a:r>
          </a:p>
          <a:p>
            <a:r>
              <a:rPr lang="en-US" altLang="en-US" sz="1800" b="1" dirty="0">
                <a:solidFill>
                  <a:srgbClr val="E5FFFF"/>
                </a:solidFill>
                <a:effectLst/>
                <a:ea typeface="+mj-ea"/>
                <a:cs typeface="+mj-cs"/>
              </a:rPr>
              <a:t>BATTLE OF FALLEN TIMBERS – LAST OF THE REVOLUTION 1794</a:t>
            </a:r>
          </a:p>
          <a:p>
            <a:r>
              <a:rPr lang="en-US" altLang="en-US" sz="1800" b="1" dirty="0">
                <a:solidFill>
                  <a:srgbClr val="E5FFFF"/>
                </a:solidFill>
                <a:effectLst/>
                <a:ea typeface="+mj-ea"/>
                <a:cs typeface="+mj-cs"/>
              </a:rPr>
              <a:t>LITTLE TURTLE &amp; MIAMI TRIBE</a:t>
            </a:r>
          </a:p>
          <a:p>
            <a:r>
              <a:rPr lang="en-US" altLang="en-US" sz="1800" b="1" dirty="0">
                <a:solidFill>
                  <a:srgbClr val="E5FFFF"/>
                </a:solidFill>
                <a:effectLst/>
                <a:ea typeface="+mj-ea"/>
                <a:cs typeface="+mj-cs"/>
              </a:rPr>
              <a:t>“MAD” ANTHONY WAYNE – VICTORY</a:t>
            </a:r>
          </a:p>
          <a:p>
            <a:r>
              <a:rPr lang="en-US" altLang="en-US" sz="1800" b="1" dirty="0">
                <a:solidFill>
                  <a:srgbClr val="E5FFFF"/>
                </a:solidFill>
                <a:effectLst/>
                <a:ea typeface="+mj-ea"/>
                <a:cs typeface="+mj-cs"/>
              </a:rPr>
              <a:t>TREATY OF GRENVILLE 1795</a:t>
            </a:r>
          </a:p>
          <a:p>
            <a:r>
              <a:rPr lang="en-US" altLang="en-US" sz="1800" b="1" dirty="0">
                <a:solidFill>
                  <a:srgbClr val="E5FFFF"/>
                </a:solidFill>
                <a:effectLst/>
                <a:ea typeface="+mj-ea"/>
                <a:cs typeface="+mj-cs"/>
              </a:rPr>
              <a:t>DEFINITIVE WESTERN BOUNDARY WITH NATIVE AMERICANS</a:t>
            </a:r>
          </a:p>
          <a:p>
            <a:endParaRPr lang="en-US" altLang="en-US" sz="1800" b="1" dirty="0">
              <a:effectLst/>
            </a:endParaRPr>
          </a:p>
        </p:txBody>
      </p:sp>
      <p:pic>
        <p:nvPicPr>
          <p:cNvPr id="3079" name="Picture 7" descr="flag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464" y="887767"/>
            <a:ext cx="4038600" cy="223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C56946-DA31-AE79-F61E-D34BD4E1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297" y="3185111"/>
            <a:ext cx="415783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063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4683" y="76200"/>
            <a:ext cx="5134993" cy="1371600"/>
          </a:xfrm>
        </p:spPr>
        <p:txBody>
          <a:bodyPr/>
          <a:lstStyle/>
          <a:p>
            <a:pPr algn="r"/>
            <a:r>
              <a:rPr lang="en-US" altLang="en-US" sz="3200" dirty="0"/>
              <a:t>II.CHALLENGES ABROAD</a:t>
            </a:r>
            <a:br>
              <a:rPr lang="en-US" altLang="en-US" sz="3200" dirty="0"/>
            </a:br>
            <a:r>
              <a:rPr lang="en-US" altLang="en-US" sz="2400" dirty="0"/>
              <a:t>A. THE FRENCH </a:t>
            </a:r>
            <a:r>
              <a:rPr lang="en-US" altLang="en-US" sz="2400" dirty="0">
                <a:effectLst/>
              </a:rPr>
              <a:t>REVOLUTION</a:t>
            </a:r>
            <a:r>
              <a:rPr lang="en-US" altLang="en-US" sz="2400" dirty="0"/>
              <a:t> 1789 &amp; WAR IN EUROPE 1793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9" y="76200"/>
            <a:ext cx="4743635" cy="6477000"/>
          </a:xfrm>
        </p:spPr>
        <p:txBody>
          <a:bodyPr/>
          <a:lstStyle/>
          <a:p>
            <a:r>
              <a:rPr lang="en-US" altLang="en-US" sz="1800" b="1" dirty="0">
                <a:effectLst/>
              </a:rPr>
              <a:t>APRIL 1793 PROCLAMATION OF NEUTRALITY  - AH VS TJ</a:t>
            </a:r>
          </a:p>
          <a:p>
            <a:endParaRPr lang="en-US" altLang="en-US" sz="1800" b="1" dirty="0">
              <a:effectLst/>
            </a:endParaRPr>
          </a:p>
          <a:p>
            <a:r>
              <a:rPr lang="en-US" altLang="en-US" sz="1800" b="1" u="sng" dirty="0">
                <a:effectLst/>
              </a:rPr>
              <a:t>VIOLATION OF AMERICAN SHIPPING RIGHTS</a:t>
            </a:r>
          </a:p>
          <a:p>
            <a:r>
              <a:rPr lang="en-US" altLang="en-US" sz="1800" b="1" dirty="0">
                <a:effectLst/>
              </a:rPr>
              <a:t>IMPRESSMENT OF AMERICAN’S &amp; SHIPS ATTACKED 1793-94</a:t>
            </a:r>
          </a:p>
          <a:p>
            <a:r>
              <a:rPr lang="en-US" altLang="en-US" sz="1800" b="1" dirty="0">
                <a:effectLst/>
              </a:rPr>
              <a:t>FRANCO-AM ALLIANCE OVER</a:t>
            </a:r>
          </a:p>
          <a:p>
            <a:endParaRPr lang="en-US" altLang="en-US" sz="1800" b="1" dirty="0">
              <a:effectLst/>
            </a:endParaRPr>
          </a:p>
          <a:p>
            <a:r>
              <a:rPr lang="en-US" altLang="en-US" sz="1800" b="1" u="sng" dirty="0">
                <a:effectLst/>
              </a:rPr>
              <a:t>JAY TREATY 1795</a:t>
            </a:r>
          </a:p>
          <a:p>
            <a:r>
              <a:rPr lang="en-US" altLang="en-US" sz="1800" b="1" dirty="0">
                <a:effectLst/>
              </a:rPr>
              <a:t>BR TROOPS TO BE REMOVED</a:t>
            </a:r>
          </a:p>
          <a:p>
            <a:r>
              <a:rPr lang="en-US" altLang="en-US" sz="1800" b="1" dirty="0">
                <a:effectLst/>
              </a:rPr>
              <a:t>NORMALIZED RELATIONS</a:t>
            </a:r>
          </a:p>
          <a:p>
            <a:endParaRPr lang="en-US" altLang="en-US" sz="1800" b="1" dirty="0">
              <a:effectLst/>
            </a:endParaRPr>
          </a:p>
          <a:p>
            <a:r>
              <a:rPr lang="en-US" altLang="en-US" sz="1800" b="1" dirty="0">
                <a:effectLst/>
              </a:rPr>
              <a:t>LED TO </a:t>
            </a:r>
            <a:r>
              <a:rPr lang="en-US" altLang="en-US" sz="1800" b="1" u="sng" dirty="0">
                <a:effectLst/>
              </a:rPr>
              <a:t>PINCKNEY TREATY 1795 </a:t>
            </a:r>
            <a:r>
              <a:rPr lang="en-US" altLang="en-US" sz="1800" b="1" dirty="0">
                <a:effectLst/>
              </a:rPr>
              <a:t>(Treaty of San Lorenzo)</a:t>
            </a:r>
          </a:p>
          <a:p>
            <a:r>
              <a:rPr lang="en-US" altLang="en-US" sz="1800" b="1" dirty="0">
                <a:effectLst/>
              </a:rPr>
              <a:t>FREE NAVIGATION OF MISS. RIVER &amp; RIGHT OF DEPOSIT NEW ORLEANS</a:t>
            </a:r>
          </a:p>
          <a:p>
            <a:r>
              <a:rPr lang="en-US" altLang="en-US" sz="1800" b="1" dirty="0">
                <a:effectLst/>
              </a:rPr>
              <a:t>SETTLERS POUR INTO WEST</a:t>
            </a:r>
          </a:p>
          <a:p>
            <a:endParaRPr lang="en-US" altLang="en-US" sz="1800" b="1" dirty="0">
              <a:effectLst/>
            </a:endParaRPr>
          </a:p>
          <a:p>
            <a:endParaRPr lang="en-US" altLang="en-US" sz="1800" b="1" dirty="0">
              <a:effectLst/>
            </a:endParaRPr>
          </a:p>
          <a:p>
            <a:endParaRPr lang="en-US" altLang="en-US" sz="1800" b="1" dirty="0">
              <a:effectLst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14D7FC8-FA92-F76E-7E5D-5B230D6DF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0205" y="1784412"/>
            <a:ext cx="4856085" cy="48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597</Words>
  <Application>Microsoft Office PowerPoint</Application>
  <PresentationFormat>Widescreen</PresentationFormat>
  <Paragraphs>112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Tahoma</vt:lpstr>
      <vt:lpstr>Wingdings</vt:lpstr>
      <vt:lpstr>Slit</vt:lpstr>
      <vt:lpstr>Parcel</vt:lpstr>
      <vt:lpstr>Textured</vt:lpstr>
      <vt:lpstr>E. FEDERALIST PAPERS Madison, Jay, Hamilton</vt:lpstr>
      <vt:lpstr>A NEW GOVERNMENT IN ACTION HOW DID THE CONSTITUTIONAL GOVERNMNET IN AMERICA TAKE SHAPE?</vt:lpstr>
      <vt:lpstr>WASHINGTON’S PRESIDENCY  FIRST TERM: 1789-1794</vt:lpstr>
      <vt:lpstr>NATIONAL JUSTICE &amp; BILL OF RIGHTS (Fed#51)</vt:lpstr>
      <vt:lpstr>THE ROLE &amp; INFLUENCE OF HAMILTON  &amp; FORMULATION OF FEDERAL POLICY 1789-94</vt:lpstr>
      <vt:lpstr>THE RISE OF POLITICAL PARTIES BATTLE BETWEEN JEFFERSON &amp; HAMILTON</vt:lpstr>
      <vt:lpstr>2ND ELECTION OF GEORGE WASHINGTON</vt:lpstr>
      <vt:lpstr>I. 2nd ADMINISTRATION CHALLENGES AT HOME </vt:lpstr>
      <vt:lpstr>II.CHALLENGES ABROAD A. THE FRENCH REVOLUTION 1789 &amp; WAR IN EUROPE 1793</vt:lpstr>
      <vt:lpstr>III. WASHINGTON’S FAREWELL ADDRESS 9/ 1796</vt:lpstr>
      <vt:lpstr>IV. ELECTION OF 1796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FEDERALIST PAPERS Madison, Jay, Hamilton</dc:title>
  <dc:creator>Stuart, Sarah</dc:creator>
  <cp:lastModifiedBy>Stuart, Sarah</cp:lastModifiedBy>
  <cp:revision>2</cp:revision>
  <dcterms:created xsi:type="dcterms:W3CDTF">2022-09-08T21:32:02Z</dcterms:created>
  <dcterms:modified xsi:type="dcterms:W3CDTF">2022-09-08T21:58:31Z</dcterms:modified>
</cp:coreProperties>
</file>