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85" r:id="rId8"/>
    <p:sldId id="262" r:id="rId9"/>
    <p:sldId id="265" r:id="rId10"/>
    <p:sldId id="270" r:id="rId11"/>
    <p:sldId id="263" r:id="rId12"/>
    <p:sldId id="268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AAC2-81EE-41A6-9DC6-75FD24DCD081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91ED-6A73-4788-AF12-4C81686E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040F-4D04-4026-9915-08C7C29BD130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6C4A-D914-43CA-8845-B199E4B32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AE21-0D85-43F2-B293-9DDE018AB468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5E0F-1EB3-4008-8F20-6F6BA45C0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08C8-BD07-4282-94EA-7BB1B35CEDEE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1C06-B86D-4C73-B224-E0DBDAE8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63E1-0931-4EBB-8E0C-7AAEF90F61C1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F9FE-85E8-4A0D-B0CC-8DE7DE7E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7807-1C10-4C85-8C6E-5AE816D3C3FB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0C4F-47D5-42A2-B2C0-F13BA22E1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DE30-93A0-4903-8C5E-FCD192F1CD0F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4D9-A9C4-472D-9DE7-F7BDE443A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1764-ED3B-4A08-AFA8-306EE9982F79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E486-9AC6-45C2-B1BA-EB6176E5B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6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A526-5AC9-4E93-8360-3B79301F5BC2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B54-E228-4B0B-A5F3-706217F4B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E4B7-2B4D-44E8-B877-77B398AA94ED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6ADB-8323-4756-80D2-41A19B5B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6037-0E49-4249-9AB1-6097CE53EC20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9573-E0DA-480A-B66C-5452F3CD3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CE96-B83F-4D0F-AA71-AC1308512A71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22B7-9379-4005-9D34-E9441C82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3A5A-4AEC-469F-8175-465CE1042F3E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0EC0-A368-40CD-A8B2-CADBF731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907AD7-0298-4A9E-A199-55EDC94AABBA}" type="datetimeFigureOut">
              <a:rPr lang="en-US"/>
              <a:pPr>
                <a:defRPr/>
              </a:pPr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41E9F-BFEA-4A8B-B81C-810C6755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ntique Olive Roman" pitchFamily="34" charset="0"/>
              </a:rPr>
              <a:t>A GREAT MIGRATION / A GREAT DEGRADATION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132512" cy="1490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err="1"/>
              <a:t>Obj</a:t>
            </a:r>
            <a:r>
              <a:rPr lang="en-US" sz="1600" b="1" dirty="0"/>
              <a:t>: To determine the role of the U.S. Government in western settlement by looking at  Indian Policy and </a:t>
            </a:r>
            <a:r>
              <a:rPr lang="en-US" sz="1600" b="1"/>
              <a:t>Congressional Legislation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/>
              <a:t>  </a:t>
            </a:r>
            <a:endParaRPr lang="en-US" sz="16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John </a:t>
            </a:r>
            <a:r>
              <a:rPr lang="en-US" sz="1600" b="1" dirty="0" err="1"/>
              <a:t>Gast</a:t>
            </a:r>
            <a:r>
              <a:rPr lang="en-US" sz="1600" b="1" dirty="0"/>
              <a:t> American Progress 1872</a:t>
            </a:r>
          </a:p>
        </p:txBody>
      </p:sp>
      <p:pic>
        <p:nvPicPr>
          <p:cNvPr id="2052" name="Picture 4" descr="American_Progress_GAC_1870%20mid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008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133600" y="825644"/>
            <a:ext cx="5181600" cy="3624263"/>
          </a:xfrm>
        </p:spPr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altLang="en-US" sz="1800" b="1" dirty="0"/>
              <a:t>BOOM &amp; BUST FOR FARMERS PANICS 1873 &amp; 1893 – INSTABILITY OF ECONOMY</a:t>
            </a:r>
          </a:p>
        </p:txBody>
      </p:sp>
      <p:pic>
        <p:nvPicPr>
          <p:cNvPr id="13315" name="Content Placeholder 3" descr="wheat prices char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3352800" cy="3577408"/>
          </a:xfrm>
        </p:spPr>
      </p:pic>
      <p:sp>
        <p:nvSpPr>
          <p:cNvPr id="2" name="Rectangle 1"/>
          <p:cNvSpPr/>
          <p:nvPr/>
        </p:nvSpPr>
        <p:spPr>
          <a:xfrm>
            <a:off x="1066800" y="4223901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UNITED STATES POPULATION AND MONEY IN CIRCULATION, 1865-1895 </a:t>
            </a:r>
          </a:p>
          <a:p>
            <a:r>
              <a:rPr lang="en-US" dirty="0"/>
              <a:t>Population (in thousands) 		Money in Circulation (in thousands)</a:t>
            </a:r>
          </a:p>
          <a:p>
            <a:r>
              <a:rPr lang="en-US" dirty="0"/>
              <a:t>1865 35,701 			$1,180,197</a:t>
            </a:r>
          </a:p>
          <a:p>
            <a:r>
              <a:rPr lang="en-US" dirty="0"/>
              <a:t>1870 39,905 			 899,876</a:t>
            </a:r>
          </a:p>
          <a:p>
            <a:r>
              <a:rPr lang="en-US" dirty="0"/>
              <a:t>1875 45,073 			925,702</a:t>
            </a:r>
          </a:p>
          <a:p>
            <a:r>
              <a:rPr lang="en-US" dirty="0"/>
              <a:t>1880 50,262 			1,185,550</a:t>
            </a:r>
          </a:p>
          <a:p>
            <a:r>
              <a:rPr lang="en-US" dirty="0"/>
              <a:t>1885 56,658 			1,537,434</a:t>
            </a:r>
          </a:p>
          <a:p>
            <a:r>
              <a:rPr lang="en-US" dirty="0"/>
              <a:t>1890 63,056 			1,685,123</a:t>
            </a:r>
          </a:p>
          <a:p>
            <a:r>
              <a:rPr lang="en-US" dirty="0"/>
              <a:t>1895 69,580 			1,819,360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524000"/>
          </a:xfrm>
        </p:spPr>
        <p:txBody>
          <a:bodyPr/>
          <a:lstStyle/>
          <a:p>
            <a:pPr algn="r"/>
            <a:r>
              <a:rPr lang="en-US" altLang="en-US" sz="2400" b="1" dirty="0"/>
              <a:t>       MINING: 1</a:t>
            </a:r>
            <a:r>
              <a:rPr lang="en-US" altLang="en-US" sz="2400" b="1" baseline="30000" dirty="0"/>
              <a:t>ST</a:t>
            </a:r>
            <a:r>
              <a:rPr lang="en-US" altLang="en-US" sz="2400" b="1" dirty="0"/>
              <a:t> MAJOR </a:t>
            </a:r>
            <a:br>
              <a:rPr lang="en-US" altLang="en-US" sz="2400" b="1" dirty="0"/>
            </a:br>
            <a:r>
              <a:rPr lang="en-US" altLang="en-US" sz="2400" b="1" dirty="0"/>
              <a:t>INDUSTRY TO ATTRACT</a:t>
            </a:r>
            <a:br>
              <a:rPr lang="en-US" altLang="en-US" sz="2400" b="1" dirty="0"/>
            </a:br>
            <a:r>
              <a:rPr lang="en-US" altLang="en-US" sz="2400" b="1" dirty="0"/>
              <a:t>PEOPLE WEST </a:t>
            </a:r>
          </a:p>
        </p:txBody>
      </p:sp>
      <p:pic>
        <p:nvPicPr>
          <p:cNvPr id="10243" name="Content Placeholder 4" descr="anaconda min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02000"/>
            <a:ext cx="4419600" cy="3556000"/>
          </a:xfrm>
        </p:spPr>
      </p:pic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191000" cy="5562600"/>
          </a:xfrm>
        </p:spPr>
        <p:txBody>
          <a:bodyPr/>
          <a:lstStyle/>
          <a:p>
            <a:r>
              <a:rPr lang="en-US" altLang="en-US" sz="2000" b="1" dirty="0"/>
              <a:t>CALIFORNIA GOLD RUSH 1848</a:t>
            </a:r>
          </a:p>
          <a:p>
            <a:r>
              <a:rPr lang="en-US" altLang="en-US" sz="2000" b="1" dirty="0"/>
              <a:t>SIERRA NEVADAS 1852</a:t>
            </a:r>
          </a:p>
          <a:p>
            <a:r>
              <a:rPr lang="en-US" altLang="en-US" sz="2000" b="1" dirty="0"/>
              <a:t>COMSTOCK LODE 1853</a:t>
            </a:r>
          </a:p>
          <a:p>
            <a:r>
              <a:rPr lang="en-US" altLang="en-US" sz="2000" b="1" dirty="0"/>
              <a:t>1900 $1BILLION WORTH OF GOLD IN CALIFORNIA ALONE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MONTANA – IMMIGRANT MECCA </a:t>
            </a:r>
          </a:p>
          <a:p>
            <a:r>
              <a:rPr lang="en-US" altLang="en-US" sz="2000" b="1" dirty="0"/>
              <a:t>INDIVIDUAL MINERS SELL OUT </a:t>
            </a:r>
          </a:p>
          <a:p>
            <a:r>
              <a:rPr lang="en-US" altLang="en-US" sz="2000" b="1" dirty="0"/>
              <a:t>ANACONDA MINING: MONEY &amp; MEANS </a:t>
            </a:r>
          </a:p>
          <a:p>
            <a:r>
              <a:rPr lang="en-US" altLang="en-US" sz="2000" b="1" dirty="0"/>
              <a:t>ENVIRONMENTAL DEVASTATION NOT ANYONE’S MAJOR CONCERN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334000" cy="762000"/>
          </a:xfrm>
        </p:spPr>
        <p:txBody>
          <a:bodyPr/>
          <a:lstStyle/>
          <a:p>
            <a:pPr algn="r"/>
            <a:r>
              <a:rPr lang="en-US" altLang="en-US" sz="2400" b="1" dirty="0"/>
              <a:t>BOOM &amp; BUST IN THE CATTLE INDUSTRY</a:t>
            </a:r>
          </a:p>
        </p:txBody>
      </p:sp>
      <p:pic>
        <p:nvPicPr>
          <p:cNvPr id="17411" name="Content Placeholder 4" descr="cattle driv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2957513" cy="23128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7909" y="685800"/>
            <a:ext cx="3733800" cy="5943600"/>
          </a:xfrm>
        </p:spPr>
        <p:txBody>
          <a:bodyPr/>
          <a:lstStyle/>
          <a:p>
            <a:r>
              <a:rPr lang="en-US" altLang="en-US" sz="1600" b="1" dirty="0"/>
              <a:t>EASTERN DEMAND, POPULATION &amp; RR CONTRIBUTE TO BOOM</a:t>
            </a:r>
          </a:p>
          <a:p>
            <a:r>
              <a:rPr lang="en-US" altLang="en-US" sz="1600" b="1" dirty="0"/>
              <a:t>OPEN RANGE, PEAK YEARS 1880-1885, COWBOY’S ¼ BLACK &amp; ¼ MEXICAN – SKILLS CAME NORTH</a:t>
            </a:r>
          </a:p>
          <a:p>
            <a:r>
              <a:rPr lang="en-US" altLang="en-US" sz="1600" b="1" dirty="0"/>
              <a:t>J. MCCOY &amp; LONG DRIVE 1869</a:t>
            </a:r>
          </a:p>
          <a:p>
            <a:r>
              <a:rPr lang="en-US" altLang="en-US" sz="1600" b="1" dirty="0"/>
              <a:t>TEXAS LONGHORN: BUY AT $5/HEAD &amp; SELL AT $40/HEAD IN KS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OTHER INDUSTRIES THRIVE: RR, MEATPACKING, REFRIGERATION</a:t>
            </a:r>
          </a:p>
          <a:p>
            <a:r>
              <a:rPr lang="en-US" altLang="en-US" sz="1600" b="1" dirty="0"/>
              <a:t>1880 6MILL HEAD VIA RR</a:t>
            </a:r>
          </a:p>
          <a:p>
            <a:r>
              <a:rPr lang="en-US" altLang="en-US" sz="1600" b="1" dirty="0"/>
              <a:t>BATTLE B/W RANCHERS &amp; FARMERS; BARBED WIRE</a:t>
            </a:r>
          </a:p>
          <a:p>
            <a:r>
              <a:rPr lang="en-US" altLang="en-US" sz="1600" b="1" dirty="0"/>
              <a:t>OVERSUPPLY, OVERGRAZING, OVERCROWDING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TEXAS FEVER: UP TO 90% DIE IN SOME AREAS 1888-93</a:t>
            </a:r>
          </a:p>
          <a:p>
            <a:r>
              <a:rPr lang="en-US" altLang="en-US" sz="1600" b="1" dirty="0"/>
              <a:t>MOTHER NATURE 1885-1887 “THE BIG DIE UP”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9689"/>
            <a:ext cx="4114800" cy="44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4038599" y="152400"/>
            <a:ext cx="5112327" cy="876300"/>
          </a:xfrm>
        </p:spPr>
        <p:txBody>
          <a:bodyPr/>
          <a:lstStyle/>
          <a:p>
            <a:pPr algn="r"/>
            <a:r>
              <a:rPr lang="en-US" altLang="en-US" sz="2400" dirty="0"/>
              <a:t>TRANSPORTATION ADVANCES: </a:t>
            </a:r>
            <a:br>
              <a:rPr lang="en-US" altLang="en-US" sz="2400" dirty="0"/>
            </a:br>
            <a:r>
              <a:rPr lang="en-US" altLang="en-US" sz="2400" dirty="0"/>
              <a:t>PACIFIC  RAILWAY ACT 1862</a:t>
            </a:r>
          </a:p>
        </p:txBody>
      </p:sp>
      <p:pic>
        <p:nvPicPr>
          <p:cNvPr id="14339" name="Content Placeholder 4" descr="pacificrailwayac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590800"/>
            <a:ext cx="5486400" cy="4114800"/>
          </a:xfrm>
        </p:spPr>
      </p:pic>
      <p:sp>
        <p:nvSpPr>
          <p:cNvPr id="14340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52400"/>
            <a:ext cx="3505200" cy="6691745"/>
          </a:xfrm>
        </p:spPr>
        <p:txBody>
          <a:bodyPr/>
          <a:lstStyle/>
          <a:p>
            <a:r>
              <a:rPr lang="en-US" altLang="en-US" sz="1800" b="1" dirty="0"/>
              <a:t>*EXPLOITATION: GOV. SUBSIDIES </a:t>
            </a:r>
          </a:p>
          <a:p>
            <a:r>
              <a:rPr lang="en-US" altLang="en-US" sz="1800" b="1" dirty="0"/>
              <a:t>*LIFE TRANSFORMED </a:t>
            </a:r>
          </a:p>
          <a:p>
            <a:endParaRPr lang="en-US" altLang="en-US" sz="1800" b="1" dirty="0"/>
          </a:p>
          <a:p>
            <a:r>
              <a:rPr lang="en-US" altLang="en-US" sz="1800" b="1" dirty="0"/>
              <a:t>*1910 9 LINES: RAPID RAIL CON-STRUCTION → FEDERAL &amp; STATE INCENTIVES</a:t>
            </a:r>
          </a:p>
          <a:p>
            <a:r>
              <a:rPr lang="en-US" altLang="en-US" sz="1800" b="1" dirty="0"/>
              <a:t>* ECO GROWTH &amp; FOREIGN MKTS</a:t>
            </a:r>
          </a:p>
          <a:p>
            <a:r>
              <a:rPr lang="en-US" altLang="en-US" sz="1800" b="1" dirty="0"/>
              <a:t>*INDEMNITY ZONE CLAUSE </a:t>
            </a:r>
          </a:p>
          <a:p>
            <a:r>
              <a:rPr lang="en-US" altLang="en-US" sz="1800" b="1" dirty="0"/>
              <a:t>*BUFFALO DECIMATED</a:t>
            </a:r>
          </a:p>
          <a:p>
            <a:endParaRPr lang="en-US" altLang="en-US" sz="1800" b="1" dirty="0"/>
          </a:p>
          <a:p>
            <a:r>
              <a:rPr lang="en-US" altLang="en-US" sz="1800" b="1" dirty="0"/>
              <a:t>*TRANSCONTINENTAL RR: UNION PACIFIC &amp; CENTRAL PACIFIC</a:t>
            </a:r>
          </a:p>
          <a:p>
            <a:r>
              <a:rPr lang="en-US" altLang="en-US" sz="1800" b="1" dirty="0"/>
              <a:t>*12,000 CHINESE, NUMEROUS IRISH, VETERANS, BLACKS &amp; MEXICANS</a:t>
            </a:r>
          </a:p>
          <a:p>
            <a:r>
              <a:rPr lang="en-US" altLang="en-US" sz="1800" b="1" dirty="0"/>
              <a:t>*5/10/69 PROMONTORY PT, UT</a:t>
            </a:r>
          </a:p>
          <a:p>
            <a:r>
              <a:rPr lang="en-US" altLang="en-US" sz="1800" b="1" dirty="0"/>
              <a:t>*PANIC 1893 – BANKRUPTCY CLAIMED MOST RR</a:t>
            </a:r>
            <a:endParaRPr lang="en-US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z="2800"/>
              <a:t>GIVE ME LAND, LOTS OF LAND UNDER STARRY SKIES ABOVE, DON’T FENCE ME IN!</a:t>
            </a:r>
          </a:p>
        </p:txBody>
      </p:sp>
      <p:pic>
        <p:nvPicPr>
          <p:cNvPr id="11267" name="Content Placeholder 4" descr="don_t_fence_me_in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7010400" cy="4495800"/>
          </a:xfrm>
        </p:spPr>
      </p:pic>
      <p:sp>
        <p:nvSpPr>
          <p:cNvPr id="1126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57200" y="5410200"/>
            <a:ext cx="8229600" cy="1273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What role did the U.S. Government play in western development from 1860-1890?  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Which actions of the government supported the laissez-faire philosophy, and which did not?</a:t>
            </a: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76200" y="21771"/>
            <a:ext cx="4267200" cy="1197430"/>
          </a:xfrm>
        </p:spPr>
        <p:txBody>
          <a:bodyPr/>
          <a:lstStyle/>
          <a:p>
            <a:pPr algn="l" eaLnBrk="1" hangingPunct="1"/>
            <a:r>
              <a:rPr lang="en-US" altLang="en-US" sz="2800" b="1" dirty="0"/>
              <a:t>READJUSTMENTS AFTER RECONSTRUCTION</a:t>
            </a:r>
          </a:p>
        </p:txBody>
      </p:sp>
      <p:pic>
        <p:nvPicPr>
          <p:cNvPr id="8" name="Content Placeholder 7" descr="sharecropp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592" y="1066800"/>
            <a:ext cx="4305808" cy="3962400"/>
          </a:xfrm>
          <a:effectLst>
            <a:softEdge rad="112500"/>
          </a:effectLst>
        </p:spPr>
      </p:pic>
      <p:sp>
        <p:nvSpPr>
          <p:cNvPr id="3076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228600"/>
            <a:ext cx="4724400" cy="63246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WAVING THE BLOODY SHIRT </a:t>
            </a:r>
          </a:p>
          <a:p>
            <a:pPr eaLnBrk="1" hangingPunct="1"/>
            <a:r>
              <a:rPr lang="en-US" altLang="en-US" sz="2000" b="1" dirty="0"/>
              <a:t>WM. SUMNER/H. SPENCER: SOCIAL DARWINISM </a:t>
            </a:r>
          </a:p>
          <a:p>
            <a:pPr eaLnBrk="1" hangingPunct="1"/>
            <a:r>
              <a:rPr lang="en-US" altLang="en-US" sz="2000" b="1" dirty="0"/>
              <a:t>MATERIALISM</a:t>
            </a:r>
          </a:p>
          <a:p>
            <a:pPr eaLnBrk="1" hangingPunct="1"/>
            <a:r>
              <a:rPr lang="en-US" altLang="en-US" sz="2000" b="1" dirty="0"/>
              <a:t>FUNDAMENTAL ÷ SECTIONAL SO BALANCE OF POWER NEAR PERFECT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MAJOR ISSUES GO UNADDRESSED</a:t>
            </a:r>
          </a:p>
          <a:p>
            <a:pPr lvl="1" eaLnBrk="1" hangingPunct="1"/>
            <a:r>
              <a:rPr lang="en-US" altLang="en-US" sz="1800" b="1" dirty="0"/>
              <a:t>BLACKS :CIVIL RIGHTS CASES 1883, PLESSY V FERGUSON 1896, ATLANTA COMPROMISE 1895 B.T.WASHINGTON</a:t>
            </a:r>
          </a:p>
          <a:p>
            <a:pPr lvl="1" eaLnBrk="1" hangingPunct="1"/>
            <a:r>
              <a:rPr lang="en-US" altLang="en-US" sz="1800" b="1" dirty="0"/>
              <a:t>TARIFF: PROTECTIONIST? OR LOWER?</a:t>
            </a:r>
          </a:p>
          <a:p>
            <a:pPr lvl="1" eaLnBrk="1" hangingPunct="1"/>
            <a:r>
              <a:rPr lang="en-US" altLang="en-US" sz="1800" b="1" dirty="0"/>
              <a:t>CURRENCY : EXPAND OR CONTRACT </a:t>
            </a:r>
          </a:p>
          <a:p>
            <a:pPr lvl="1" eaLnBrk="1" hangingPunct="1"/>
            <a:r>
              <a:rPr lang="en-US" altLang="en-US" sz="1800" b="1" dirty="0"/>
              <a:t>CIVIL SERVICE: GRANT SCANDALS &amp; PENDELTON ACT 1883</a:t>
            </a:r>
          </a:p>
          <a:p>
            <a:pPr eaLnBrk="1" hangingPunct="1"/>
            <a:endParaRPr lang="en-US" altLang="en-US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8288-C748-119C-E2BA-8425C6B4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8" y="-292272"/>
            <a:ext cx="8229600" cy="1143000"/>
          </a:xfrm>
        </p:spPr>
        <p:txBody>
          <a:bodyPr/>
          <a:lstStyle/>
          <a:p>
            <a:r>
              <a:rPr lang="en-US" dirty="0"/>
              <a:t>SCANDALS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F55B1B-C914-E9DA-280C-66A8BC8D1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61" y="1735526"/>
            <a:ext cx="4541504" cy="254880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0256A6-0EBD-9433-67B6-544B38551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5173" y="467900"/>
            <a:ext cx="4041775" cy="639762"/>
          </a:xfrm>
        </p:spPr>
        <p:txBody>
          <a:bodyPr/>
          <a:lstStyle/>
          <a:p>
            <a:r>
              <a:rPr lang="en-US" sz="1600" b="0" dirty="0"/>
              <a:t>1874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E7FE28-8D34-EBBC-BDB7-6F90B25F03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1102" y="1839554"/>
            <a:ext cx="4392699" cy="2465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BFC23-E9AE-18F1-CEBB-B94802F02B95}"/>
              </a:ext>
            </a:extLst>
          </p:cNvPr>
          <p:cNvSpPr txBox="1"/>
          <p:nvPr/>
        </p:nvSpPr>
        <p:spPr>
          <a:xfrm>
            <a:off x="4606565" y="4797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181818"/>
                </a:solidFill>
                <a:effectLst/>
                <a:latin typeface="open-sans"/>
              </a:rPr>
              <a:t>Whiskey Ring cartoon by Thomas Nast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EDDA3A-0B1F-0848-059B-C7E029FAB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061" y="479798"/>
            <a:ext cx="40401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181818"/>
                </a:solidFill>
                <a:effectLst/>
                <a:latin typeface="open-sans"/>
              </a:rPr>
              <a:t>Uncle Sam directs those implicated in the Crédit Mobilier of America scandal to commit Hari-Kari.</a:t>
            </a:r>
          </a:p>
          <a:p>
            <a:r>
              <a:rPr lang="en-US" sz="1800" i="1" dirty="0">
                <a:solidFill>
                  <a:srgbClr val="181818"/>
                </a:solidFill>
                <a:latin typeface="open-sans"/>
              </a:rPr>
              <a:t>1872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121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715000" cy="1143000"/>
          </a:xfrm>
        </p:spPr>
        <p:txBody>
          <a:bodyPr/>
          <a:lstStyle/>
          <a:p>
            <a:pPr algn="r" eaLnBrk="1" hangingPunct="1"/>
            <a:r>
              <a:rPr lang="en-US" altLang="en-US" sz="3200" b="1" dirty="0"/>
              <a:t>THE GREAT AMERICAN DESERT 1825-1865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267200" cy="58674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1</a:t>
            </a:r>
            <a:r>
              <a:rPr lang="en-US" altLang="en-US" sz="2000" b="1" baseline="30000" dirty="0"/>
              <a:t>ST</a:t>
            </a:r>
            <a:r>
              <a:rPr lang="en-US" altLang="en-US" sz="2000" b="1" dirty="0"/>
              <a:t> ½ 19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 CENTURY WEST OF MISSISSIPPI, UNINHABITABLE</a:t>
            </a:r>
          </a:p>
          <a:p>
            <a:pPr eaLnBrk="1" hangingPunct="1"/>
            <a:r>
              <a:rPr lang="en-US" altLang="en-US" sz="2000" b="1" dirty="0"/>
              <a:t>BUFFALO, SOD, INDIANS </a:t>
            </a:r>
          </a:p>
          <a:p>
            <a:pPr eaLnBrk="1" hangingPunct="1"/>
            <a:r>
              <a:rPr lang="en-US" altLang="en-US" sz="2000" b="1" dirty="0"/>
              <a:t>EVE OF CIVIL WAR INDIANS ½ THE POP &amp; ¼ MILL ROAMED THE GREAT PLAINS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CONTACT WITH WHITES ALREADY MADE – HORSE MOST TRANSFORMING ADAPTATION FOR INDIANS</a:t>
            </a:r>
          </a:p>
          <a:p>
            <a:pPr eaLnBrk="1" hangingPunct="1"/>
            <a:r>
              <a:rPr lang="en-US" altLang="en-US" sz="2000" b="1" dirty="0"/>
              <a:t>PLAINS INDIANS NOMADIC, FOLLOWED BUFFALO, &amp; WARLIKE, INTERTRIBAL WARFARE</a:t>
            </a:r>
          </a:p>
        </p:txBody>
      </p:sp>
      <p:pic>
        <p:nvPicPr>
          <p:cNvPr id="4100" name="Content Placeholder 4" descr="great american dese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9825"/>
            <a:ext cx="4038600" cy="29067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" y="32657"/>
            <a:ext cx="3810000" cy="881743"/>
          </a:xfrm>
        </p:spPr>
        <p:txBody>
          <a:bodyPr/>
          <a:lstStyle/>
          <a:p>
            <a:pPr algn="l" eaLnBrk="1" hangingPunct="1"/>
            <a:r>
              <a:rPr lang="en-US" altLang="en-US" sz="4000" b="1" dirty="0"/>
              <a:t>INDIAN POLICY</a:t>
            </a:r>
          </a:p>
        </p:txBody>
      </p:sp>
      <p:pic>
        <p:nvPicPr>
          <p:cNvPr id="5123" name="Content Placeholder 4" descr="american plains indians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400"/>
            <a:ext cx="3302000" cy="4906963"/>
          </a:xfrm>
        </p:spPr>
      </p:pic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76200"/>
            <a:ext cx="4876800" cy="66294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EXPANSION WITH HONOR 1784</a:t>
            </a:r>
          </a:p>
          <a:p>
            <a:pPr eaLnBrk="1" hangingPunct="1"/>
            <a:r>
              <a:rPr lang="en-US" altLang="en-US" sz="1800" b="1" dirty="0"/>
              <a:t>INDIAN REMOVAL 1830</a:t>
            </a:r>
          </a:p>
          <a:p>
            <a:pPr eaLnBrk="1" hangingPunct="1"/>
            <a:r>
              <a:rPr lang="en-US" altLang="en-US" sz="1800" b="1" dirty="0"/>
              <a:t>CHEROKEE NATION V GEORGIA 1831</a:t>
            </a:r>
          </a:p>
          <a:p>
            <a:pPr eaLnBrk="1" hangingPunct="1"/>
            <a:r>
              <a:rPr lang="en-US" altLang="en-US" sz="1800" b="1" dirty="0"/>
              <a:t>WORCESTER V GEORGIA 1832</a:t>
            </a:r>
          </a:p>
          <a:p>
            <a:pPr eaLnBrk="1" hangingPunct="1"/>
            <a:r>
              <a:rPr lang="en-US" altLang="en-US" sz="1800" b="1" dirty="0"/>
              <a:t>BLACKHAWK WAR 1832</a:t>
            </a:r>
          </a:p>
          <a:p>
            <a:pPr eaLnBrk="1" hangingPunct="1"/>
            <a:r>
              <a:rPr lang="en-US" altLang="en-US" sz="1800" b="1" dirty="0"/>
              <a:t>INDIAN INTERCOURSE ACT 1834</a:t>
            </a:r>
          </a:p>
          <a:p>
            <a:pPr eaLnBrk="1" hangingPunct="1"/>
            <a:r>
              <a:rPr lang="en-US" altLang="en-US" sz="1800" b="1" dirty="0"/>
              <a:t>TRAIL OF TEARS 1838-39</a:t>
            </a:r>
          </a:p>
          <a:p>
            <a:pPr eaLnBrk="1" hangingPunct="1"/>
            <a:r>
              <a:rPr lang="en-US" altLang="en-US" sz="1800" b="1" dirty="0"/>
              <a:t>2</a:t>
            </a:r>
            <a:r>
              <a:rPr lang="en-US" altLang="en-US" sz="1800" b="1" baseline="30000" dirty="0"/>
              <a:t>ND</a:t>
            </a:r>
            <a:r>
              <a:rPr lang="en-US" altLang="en-US" sz="1800" b="1" dirty="0"/>
              <a:t> SEMINOLE WAR 1835-42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RESERVATION SYSTEM  ABANDONED 1851 </a:t>
            </a:r>
          </a:p>
          <a:p>
            <a:pPr eaLnBrk="1" hangingPunct="1"/>
            <a:r>
              <a:rPr lang="en-US" altLang="en-US" sz="1800" b="1" dirty="0"/>
              <a:t>CONCENTRATION: DEFINITE BOUNDARIES, INDIVIDUAL TRIBAL TREATIES – POST ’51</a:t>
            </a:r>
          </a:p>
          <a:p>
            <a:pPr eaLnBrk="1" hangingPunct="1"/>
            <a:r>
              <a:rPr lang="en-US" altLang="en-US" sz="1800" b="1" dirty="0"/>
              <a:t>TREATY SYSTEM ABANDONED 1871</a:t>
            </a:r>
          </a:p>
          <a:p>
            <a:pPr eaLnBrk="1" hangingPunct="1"/>
            <a:r>
              <a:rPr lang="en-US" altLang="en-US" sz="1800" b="1" dirty="0"/>
              <a:t>GRANT’S PEACE POLICY 1868</a:t>
            </a:r>
          </a:p>
          <a:p>
            <a:pPr lvl="1" eaLnBrk="1" hangingPunct="1"/>
            <a:r>
              <a:rPr lang="en-US" altLang="en-US" sz="1400" b="1" dirty="0"/>
              <a:t>SMALL SCATTERED RESERVATIONS</a:t>
            </a:r>
          </a:p>
          <a:p>
            <a:pPr lvl="1" eaLnBrk="1" hangingPunct="1"/>
            <a:endParaRPr lang="en-US" altLang="en-US" sz="1400" b="1" dirty="0"/>
          </a:p>
          <a:p>
            <a:pPr lvl="0" eaLnBrk="1" hangingPunct="1"/>
            <a:r>
              <a:rPr lang="en-US" altLang="en-US" sz="1800" b="1" dirty="0">
                <a:solidFill>
                  <a:prstClr val="black"/>
                </a:solidFill>
              </a:rPr>
              <a:t>ABOLISH TREATY MAKING 1871</a:t>
            </a:r>
          </a:p>
          <a:p>
            <a:pPr marL="457200" lvl="1" indent="0" eaLnBrk="1" hangingPunct="1">
              <a:buNone/>
            </a:pPr>
            <a:endParaRPr lang="en-US" altLang="en-US" sz="14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191000" cy="1143000"/>
          </a:xfrm>
        </p:spPr>
        <p:txBody>
          <a:bodyPr/>
          <a:lstStyle/>
          <a:p>
            <a:pPr algn="r" eaLnBrk="1" hangingPunct="1"/>
            <a:r>
              <a:rPr lang="en-US" altLang="en-US" sz="3600" b="1" dirty="0"/>
              <a:t>INDIAN WARS</a:t>
            </a:r>
            <a:br>
              <a:rPr lang="en-US" altLang="en-US" sz="3600" b="1" dirty="0"/>
            </a:br>
            <a:r>
              <a:rPr lang="en-US" altLang="en-US" sz="3600" b="1" dirty="0"/>
              <a:t>1870-1890’S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0"/>
            <a:ext cx="4876800" cy="67056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CIVIL WAR 1861-65: DAKOTA WAR, MN 1862 &amp; SAND CREEK, CO 11/1864</a:t>
            </a:r>
          </a:p>
          <a:p>
            <a:pPr eaLnBrk="1" hangingPunct="1"/>
            <a:r>
              <a:rPr lang="en-US" altLang="en-US" sz="2000" b="1" dirty="0"/>
              <a:t>GREAT SIOUX WARS 1854-1890</a:t>
            </a:r>
          </a:p>
          <a:p>
            <a:pPr eaLnBrk="1" hangingPunct="1"/>
            <a:r>
              <a:rPr lang="en-US" altLang="en-US" sz="2000" b="1" dirty="0"/>
              <a:t>NAVAJO LONG WALK 1864-66</a:t>
            </a:r>
          </a:p>
          <a:p>
            <a:pPr eaLnBrk="1" hangingPunct="1"/>
            <a:r>
              <a:rPr lang="en-US" altLang="en-US" sz="2000" b="1" dirty="0"/>
              <a:t>BATTLE OF LITTLE BIG HORN 6/1876</a:t>
            </a:r>
          </a:p>
          <a:p>
            <a:pPr eaLnBrk="1" hangingPunct="1"/>
            <a:r>
              <a:rPr lang="en-US" altLang="en-US" sz="2000" b="1" dirty="0"/>
              <a:t>FED GOV’T CONTROL BLACK HILLS, SD</a:t>
            </a:r>
          </a:p>
          <a:p>
            <a:pPr eaLnBrk="1" hangingPunct="1"/>
            <a:r>
              <a:rPr lang="en-US" altLang="en-US" sz="2000" b="1" dirty="0"/>
              <a:t>NEZ PERCE 1877</a:t>
            </a:r>
          </a:p>
          <a:p>
            <a:pPr eaLnBrk="1" hangingPunct="1"/>
            <a:r>
              <a:rPr lang="en-US" altLang="en-US" sz="2000" b="1" dirty="0"/>
              <a:t>APACHE 1886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CARLISLE INDIAN SCHOOL, PA 1879 “KILL THE INDIAN, SAVE THE MAN”</a:t>
            </a:r>
          </a:p>
          <a:p>
            <a:pPr eaLnBrk="1" hangingPunct="1"/>
            <a:r>
              <a:rPr lang="en-US" altLang="en-US" sz="2000" b="1" dirty="0"/>
              <a:t>“A CENTURY OF DISHONOR” HELEN HUNT JACKSON 1881</a:t>
            </a:r>
          </a:p>
          <a:p>
            <a:pPr eaLnBrk="1" hangingPunct="1"/>
            <a:r>
              <a:rPr lang="en-US" altLang="en-US" sz="2000" b="1" dirty="0"/>
              <a:t>GHOST DANCE/WOUNDED KNEE 1890</a:t>
            </a:r>
          </a:p>
          <a:p>
            <a:pPr eaLnBrk="1" hangingPunct="1"/>
            <a:r>
              <a:rPr lang="en-US" altLang="en-US" sz="2000" b="1" dirty="0"/>
              <a:t>DAWES SEVERALTY ACT 1887 END OF TRIBAL LIFE</a:t>
            </a:r>
          </a:p>
          <a:p>
            <a:pPr marL="457200" lvl="1" indent="0" eaLnBrk="1" hangingPunct="1">
              <a:buNone/>
            </a:pPr>
            <a:r>
              <a:rPr lang="en-US" altLang="en-US" sz="1800" b="1" dirty="0"/>
              <a:t>INDIANS AS INDIVIDUALS, PVT PPTY OWNERS, ASSIMILATION</a:t>
            </a:r>
          </a:p>
          <a:p>
            <a:pPr eaLnBrk="1" hangingPunct="1">
              <a:buFont typeface="Arial" charset="0"/>
              <a:buNone/>
            </a:pPr>
            <a:endParaRPr lang="en-US" altLang="en-US" sz="2000" b="1" dirty="0"/>
          </a:p>
        </p:txBody>
      </p:sp>
      <p:pic>
        <p:nvPicPr>
          <p:cNvPr id="5" name="Content Placeholder 4" descr="300px-Custer's_last_ch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3276" y="1219200"/>
            <a:ext cx="4286250" cy="3286128"/>
          </a:xfrm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830B-8F00-C999-C9A8-AC83B6EF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275E-E90B-3A45-E166-4527EAE9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Manifest Destiny was just another name for Imperialism.  Evaluate with regards to Anglo-American &amp; Native American relations.</a:t>
            </a:r>
          </a:p>
        </p:txBody>
      </p:sp>
    </p:spTree>
    <p:extLst>
      <p:ext uri="{BB962C8B-B14F-4D97-AF65-F5344CB8AC3E}">
        <p14:creationId xmlns:p14="http://schemas.microsoft.com/office/powerpoint/2010/main" val="360575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3124200" cy="1143000"/>
          </a:xfrm>
        </p:spPr>
        <p:txBody>
          <a:bodyPr/>
          <a:lstStyle/>
          <a:p>
            <a:pPr algn="l"/>
            <a:r>
              <a:rPr lang="en-US" altLang="en-US" sz="3200" b="1" dirty="0"/>
              <a:t>MOVING WEST</a:t>
            </a:r>
            <a:br>
              <a:rPr lang="en-US" altLang="en-US" sz="3200" b="1" dirty="0"/>
            </a:br>
            <a:endParaRPr lang="en-US" altLang="en-US" sz="32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45165" y="3662846"/>
            <a:ext cx="8686800" cy="3118953"/>
          </a:xfrm>
        </p:spPr>
        <p:txBody>
          <a:bodyPr/>
          <a:lstStyle/>
          <a:p>
            <a:r>
              <a:rPr lang="en-US" altLang="en-US" sz="2000" b="1" dirty="0"/>
              <a:t>MORE LAND OPEN TO AGRICULTURE THAN LAST 250 YRS. COMBINED</a:t>
            </a:r>
          </a:p>
          <a:p>
            <a:r>
              <a:rPr lang="en-US" altLang="en-US" sz="2000" b="1" dirty="0"/>
              <a:t>HOMESTEAD ACT 1862: </a:t>
            </a:r>
            <a:r>
              <a:rPr lang="en-US" altLang="en-US" sz="1600" b="1" dirty="0"/>
              <a:t>160 ACRES, $10, STAY 5 YEARS &amp; IMPROVE  LAND OR </a:t>
            </a:r>
          </a:p>
          <a:p>
            <a:r>
              <a:rPr lang="en-US" altLang="en-US" sz="1600" b="1" dirty="0"/>
              <a:t>$1.25/ACRE &amp; STAY 6 MONTHS; </a:t>
            </a:r>
          </a:p>
          <a:p>
            <a:r>
              <a:rPr lang="en-US" altLang="en-US" sz="1600" b="1" dirty="0"/>
              <a:t>GOV’T  GAVE AWAY 48 MILL, SOLD 100 MILL, 128 MILL IN LAND GRANT; </a:t>
            </a:r>
          </a:p>
          <a:p>
            <a:r>
              <a:rPr lang="en-US" altLang="en-US" sz="1600" b="1" dirty="0"/>
              <a:t>START UP COSTS $1,200, 3X ANNUAL AVERAGE</a:t>
            </a:r>
          </a:p>
          <a:p>
            <a:r>
              <a:rPr lang="en-US" altLang="en-US" sz="2000" b="1" dirty="0"/>
              <a:t>TIMBER CULTURE ACT 1873: </a:t>
            </a:r>
            <a:r>
              <a:rPr lang="en-US" altLang="en-US" sz="1600" b="1" dirty="0"/>
              <a:t>RECEIVE EXTRA 160 ACRES &amp; PLANT TREES ON 25%</a:t>
            </a:r>
          </a:p>
          <a:p>
            <a:r>
              <a:rPr lang="en-US" altLang="en-US" sz="2000" b="1" dirty="0"/>
              <a:t>DESERT LAND ACT 1877: 640 ACRES @ $1.25 &amp; IRRIGATE PART W/I 3 YEARS</a:t>
            </a:r>
          </a:p>
          <a:p>
            <a:r>
              <a:rPr lang="en-US" altLang="en-US" sz="2000" b="1" dirty="0"/>
              <a:t>TIMBER &amp; STONE ACT 1878: </a:t>
            </a:r>
            <a:r>
              <a:rPr lang="en-US" altLang="en-US" sz="1600" b="1" dirty="0"/>
              <a:t>$2.50/ACRE, LUMBER CO’S CLEAN UP! </a:t>
            </a:r>
          </a:p>
          <a:p>
            <a:r>
              <a:rPr lang="en-US" altLang="en-US" sz="2000" b="1" dirty="0"/>
              <a:t>2/3 ALL HOMESTEADERS FAILED BY 1890</a:t>
            </a:r>
          </a:p>
        </p:txBody>
      </p:sp>
      <p:pic>
        <p:nvPicPr>
          <p:cNvPr id="9220" name="Content Placeholder 4" descr="1-7038_Homesteaders_and_Sod_Hous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077" y="16221"/>
            <a:ext cx="5703888" cy="3643313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/>
          <a:lstStyle/>
          <a:p>
            <a:r>
              <a:rPr lang="en-US" altLang="en-US" sz="4000" dirty="0"/>
              <a:t>FARMING THE FRONTIER</a:t>
            </a:r>
            <a:br>
              <a:rPr lang="en-US" altLang="en-US" sz="4000" dirty="0"/>
            </a:br>
            <a:r>
              <a:rPr lang="en-US" altLang="en-US" sz="2000" dirty="0"/>
              <a:t>GOV’T ROLE IN WESTERN DEVELOPMENT &amp; LAISSEZ FAIRE POLICY</a:t>
            </a:r>
            <a:br>
              <a:rPr lang="en-US" altLang="en-US" sz="4000" dirty="0"/>
            </a:br>
            <a:r>
              <a:rPr lang="en-US" altLang="en-US" sz="2800" b="1" dirty="0"/>
              <a:t>BETWEEN 1870-1890 HUGE INCREASE IN PRODUCTION</a:t>
            </a:r>
            <a:endParaRPr lang="en-US" altLang="en-US" sz="4000" b="1" dirty="0"/>
          </a:p>
        </p:txBody>
      </p:sp>
      <p:sp>
        <p:nvSpPr>
          <p:cNvPr id="23557" name="Rectangle 5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9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LIBERAL LAND POLICIES 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MORRILL LAND GRANT ACT 1862- IMPROVED KNOWLEDGE &amp; EDUCATION OF FARMING, HUSBANDRY, LAND MANAGEMENT </a:t>
            </a:r>
          </a:p>
          <a:p>
            <a:pPr>
              <a:lnSpc>
                <a:spcPct val="90000"/>
              </a:lnSpc>
            </a:pPr>
            <a:endParaRPr lang="en-US" altLang="en-US" sz="1800" b="1" dirty="0"/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CLEVER &amp; SUCCESSFUL SOLUTIONS CREATED TO FARM MIDWEST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TECHNOLOGY – DEERE &amp; MCCORMICK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BONANZA FARMING TOOK OVER FROM INDIVIDUALS – BECAME INDUSTRY</a:t>
            </a:r>
          </a:p>
          <a:p>
            <a:pPr>
              <a:lnSpc>
                <a:spcPct val="90000"/>
              </a:lnSpc>
            </a:pPr>
            <a:endParaRPr lang="en-US" altLang="en-US" sz="1800" b="1" dirty="0"/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INCREASED POPULATION: MORE FOOD, LOANS, CASH CROPS, PANIC 1873 – 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MOTHER NATURE 1885-1887</a:t>
            </a:r>
          </a:p>
        </p:txBody>
      </p:sp>
      <p:pic>
        <p:nvPicPr>
          <p:cNvPr id="12292" name="Picture 7" descr="univa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5788" y="1447800"/>
            <a:ext cx="4449762" cy="2438400"/>
          </a:xfrm>
        </p:spPr>
      </p:pic>
      <p:pic>
        <p:nvPicPr>
          <p:cNvPr id="12293" name="Picture 9" descr="exodusters kans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83038"/>
            <a:ext cx="4367213" cy="2517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932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Antique Olive Roman</vt:lpstr>
      <vt:lpstr>Arial</vt:lpstr>
      <vt:lpstr>Calibri</vt:lpstr>
      <vt:lpstr>open-sans</vt:lpstr>
      <vt:lpstr>Office Theme</vt:lpstr>
      <vt:lpstr>A GREAT MIGRATION / A GREAT DEGRADATION</vt:lpstr>
      <vt:lpstr>READJUSTMENTS AFTER RECONSTRUCTION</vt:lpstr>
      <vt:lpstr>SCANDALS </vt:lpstr>
      <vt:lpstr>THE GREAT AMERICAN DESERT 1825-1865</vt:lpstr>
      <vt:lpstr>INDIAN POLICY</vt:lpstr>
      <vt:lpstr>INDIAN WARS 1870-1890’S</vt:lpstr>
      <vt:lpstr>PowerPoint Presentation</vt:lpstr>
      <vt:lpstr>MOVING WEST </vt:lpstr>
      <vt:lpstr>FARMING THE FRONTIER GOV’T ROLE IN WESTERN DEVELOPMENT &amp; LAISSEZ FAIRE POLICY BETWEEN 1870-1890 HUGE INCREASE IN PRODUCTION</vt:lpstr>
      <vt:lpstr>BOOM &amp; BUST FOR FARMERS PANICS 1873 &amp; 1893 – INSTABILITY OF ECONOMY</vt:lpstr>
      <vt:lpstr>       MINING: 1ST MAJOR  INDUSTRY TO ATTRACT PEOPLE WEST </vt:lpstr>
      <vt:lpstr>BOOM &amp; BUST IN THE CATTLE INDUSTRY</vt:lpstr>
      <vt:lpstr>TRANSPORTATION ADVANCES:  PACIFIC  RAILWAY ACT 1862</vt:lpstr>
      <vt:lpstr>GIVE ME LAND, LOTS OF LAND UNDER STARRY SKIES ABOVE, DON’T FENCE ME IN!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GREAT MIGRATION / A GREAT DEGRADATION</dc:title>
  <dc:creator>SStuart</dc:creator>
  <cp:lastModifiedBy>Stuart, Sarah</cp:lastModifiedBy>
  <cp:revision>109</cp:revision>
  <dcterms:created xsi:type="dcterms:W3CDTF">2011-11-23T19:14:43Z</dcterms:created>
  <dcterms:modified xsi:type="dcterms:W3CDTF">2022-11-27T16:47:36Z</dcterms:modified>
</cp:coreProperties>
</file>