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79" r:id="rId6"/>
    <p:sldId id="268" r:id="rId7"/>
    <p:sldId id="269"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34" autoAdjust="0"/>
    <p:restoredTop sz="94660"/>
  </p:normalViewPr>
  <p:slideViewPr>
    <p:cSldViewPr>
      <p:cViewPr varScale="1">
        <p:scale>
          <a:sx n="74" d="100"/>
          <a:sy n="74" d="100"/>
        </p:scale>
        <p:origin x="-145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968CE64-15C9-4E9E-A865-A55152B8C917}" type="datetimeFigureOut">
              <a:rPr lang="en-US"/>
              <a:pPr>
                <a:defRPr/>
              </a:pPr>
              <a:t>9/29/2016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2231249-F591-479C-9C88-380AE6852054}" type="slidenum">
              <a:rPr lang="en-US"/>
              <a:pPr>
                <a:defRPr/>
              </a:pPr>
              <a:t>‹#›</a:t>
            </a:fld>
            <a:endParaRPr lang="en-US"/>
          </a:p>
        </p:txBody>
      </p:sp>
    </p:spTree>
    <p:extLst>
      <p:ext uri="{BB962C8B-B14F-4D97-AF65-F5344CB8AC3E}">
        <p14:creationId xmlns:p14="http://schemas.microsoft.com/office/powerpoint/2010/main" val="493863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FC8AB04-72A0-4E04-AD39-6991FB416D35}" type="datetimeFigureOut">
              <a:rPr lang="en-US"/>
              <a:pPr>
                <a:defRPr/>
              </a:pPr>
              <a:t>9/29/2016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06CDC7-E5B7-4BA8-B622-FF18738EFC29}" type="slidenum">
              <a:rPr lang="en-US"/>
              <a:pPr>
                <a:defRPr/>
              </a:pPr>
              <a:t>‹#›</a:t>
            </a:fld>
            <a:endParaRPr lang="en-US"/>
          </a:p>
        </p:txBody>
      </p:sp>
    </p:spTree>
    <p:extLst>
      <p:ext uri="{BB962C8B-B14F-4D97-AF65-F5344CB8AC3E}">
        <p14:creationId xmlns:p14="http://schemas.microsoft.com/office/powerpoint/2010/main" val="1199112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A09ECF9-0136-4AE8-BE53-16AFCBF6CDD8}" type="datetimeFigureOut">
              <a:rPr lang="en-US"/>
              <a:pPr>
                <a:defRPr/>
              </a:pPr>
              <a:t>9/29/2016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C31A5D-0933-453A-A1A4-D244A4AE1424}" type="slidenum">
              <a:rPr lang="en-US"/>
              <a:pPr>
                <a:defRPr/>
              </a:pPr>
              <a:t>‹#›</a:t>
            </a:fld>
            <a:endParaRPr lang="en-US"/>
          </a:p>
        </p:txBody>
      </p:sp>
    </p:spTree>
    <p:extLst>
      <p:ext uri="{BB962C8B-B14F-4D97-AF65-F5344CB8AC3E}">
        <p14:creationId xmlns:p14="http://schemas.microsoft.com/office/powerpoint/2010/main" val="1412179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A3CF390-F39E-400F-B24E-6FB303BE8A79}" type="datetimeFigureOut">
              <a:rPr lang="en-US"/>
              <a:pPr>
                <a:defRPr/>
              </a:pPr>
              <a:t>9/29/2016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6FB748-0CD4-49C7-B9AF-679DB78869D8}" type="slidenum">
              <a:rPr lang="en-US"/>
              <a:pPr>
                <a:defRPr/>
              </a:pPr>
              <a:t>‹#›</a:t>
            </a:fld>
            <a:endParaRPr lang="en-US"/>
          </a:p>
        </p:txBody>
      </p:sp>
    </p:spTree>
    <p:extLst>
      <p:ext uri="{BB962C8B-B14F-4D97-AF65-F5344CB8AC3E}">
        <p14:creationId xmlns:p14="http://schemas.microsoft.com/office/powerpoint/2010/main" val="1596728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35E7086-04E4-463F-9244-3A3C92FCABB7}" type="datetimeFigureOut">
              <a:rPr lang="en-US"/>
              <a:pPr>
                <a:defRPr/>
              </a:pPr>
              <a:t>9/29/2016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200184-2EA9-46B9-9DC2-7200CC3DAAF2}" type="slidenum">
              <a:rPr lang="en-US"/>
              <a:pPr>
                <a:defRPr/>
              </a:pPr>
              <a:t>‹#›</a:t>
            </a:fld>
            <a:endParaRPr lang="en-US"/>
          </a:p>
        </p:txBody>
      </p:sp>
    </p:spTree>
    <p:extLst>
      <p:ext uri="{BB962C8B-B14F-4D97-AF65-F5344CB8AC3E}">
        <p14:creationId xmlns:p14="http://schemas.microsoft.com/office/powerpoint/2010/main" val="2551644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C939D8B-C620-4A4B-A1FC-2E1A01D0F377}" type="datetimeFigureOut">
              <a:rPr lang="en-US"/>
              <a:pPr>
                <a:defRPr/>
              </a:pPr>
              <a:t>9/29/2016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631E628-036E-4951-A481-3E207AB840FB}" type="slidenum">
              <a:rPr lang="en-US"/>
              <a:pPr>
                <a:defRPr/>
              </a:pPr>
              <a:t>‹#›</a:t>
            </a:fld>
            <a:endParaRPr lang="en-US"/>
          </a:p>
        </p:txBody>
      </p:sp>
    </p:spTree>
    <p:extLst>
      <p:ext uri="{BB962C8B-B14F-4D97-AF65-F5344CB8AC3E}">
        <p14:creationId xmlns:p14="http://schemas.microsoft.com/office/powerpoint/2010/main" val="3378213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1C5BE48-20EE-4CBF-815E-E63B41151A11}" type="datetimeFigureOut">
              <a:rPr lang="en-US"/>
              <a:pPr>
                <a:defRPr/>
              </a:pPr>
              <a:t>9/29/2016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C894F9B-4054-47F2-908A-49049647B0FC}" type="slidenum">
              <a:rPr lang="en-US"/>
              <a:pPr>
                <a:defRPr/>
              </a:pPr>
              <a:t>‹#›</a:t>
            </a:fld>
            <a:endParaRPr lang="en-US"/>
          </a:p>
        </p:txBody>
      </p:sp>
    </p:spTree>
    <p:extLst>
      <p:ext uri="{BB962C8B-B14F-4D97-AF65-F5344CB8AC3E}">
        <p14:creationId xmlns:p14="http://schemas.microsoft.com/office/powerpoint/2010/main" val="2367408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501648B-7021-44B1-BC87-B58E944BE881}" type="datetimeFigureOut">
              <a:rPr lang="en-US"/>
              <a:pPr>
                <a:defRPr/>
              </a:pPr>
              <a:t>9/29/2016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0436CAB-1DE4-4C7B-89C8-9C7EBE37FC63}" type="slidenum">
              <a:rPr lang="en-US"/>
              <a:pPr>
                <a:defRPr/>
              </a:pPr>
              <a:t>‹#›</a:t>
            </a:fld>
            <a:endParaRPr lang="en-US"/>
          </a:p>
        </p:txBody>
      </p:sp>
    </p:spTree>
    <p:extLst>
      <p:ext uri="{BB962C8B-B14F-4D97-AF65-F5344CB8AC3E}">
        <p14:creationId xmlns:p14="http://schemas.microsoft.com/office/powerpoint/2010/main" val="815943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515672E-E376-43FA-9880-B69850B0CBB1}" type="datetimeFigureOut">
              <a:rPr lang="en-US"/>
              <a:pPr>
                <a:defRPr/>
              </a:pPr>
              <a:t>9/29/2016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3D1DC21-5EAF-4B17-8950-3177A1CF50B9}" type="slidenum">
              <a:rPr lang="en-US"/>
              <a:pPr>
                <a:defRPr/>
              </a:pPr>
              <a:t>‹#›</a:t>
            </a:fld>
            <a:endParaRPr lang="en-US"/>
          </a:p>
        </p:txBody>
      </p:sp>
    </p:spTree>
    <p:extLst>
      <p:ext uri="{BB962C8B-B14F-4D97-AF65-F5344CB8AC3E}">
        <p14:creationId xmlns:p14="http://schemas.microsoft.com/office/powerpoint/2010/main" val="2184722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E183763-2141-47B2-9F5A-F3DC397D561A}" type="datetimeFigureOut">
              <a:rPr lang="en-US"/>
              <a:pPr>
                <a:defRPr/>
              </a:pPr>
              <a:t>9/29/2016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015538-91A5-46F4-BA58-F6D174C8BCE0}" type="slidenum">
              <a:rPr lang="en-US"/>
              <a:pPr>
                <a:defRPr/>
              </a:pPr>
              <a:t>‹#›</a:t>
            </a:fld>
            <a:endParaRPr lang="en-US"/>
          </a:p>
        </p:txBody>
      </p:sp>
    </p:spTree>
    <p:extLst>
      <p:ext uri="{BB962C8B-B14F-4D97-AF65-F5344CB8AC3E}">
        <p14:creationId xmlns:p14="http://schemas.microsoft.com/office/powerpoint/2010/main" val="780875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BF50D42-4747-44D8-AC09-9A87DCE8F0D9}" type="datetimeFigureOut">
              <a:rPr lang="en-US"/>
              <a:pPr>
                <a:defRPr/>
              </a:pPr>
              <a:t>9/29/2016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6C6B665-5420-4CC4-9C10-F9890A95BF49}" type="slidenum">
              <a:rPr lang="en-US"/>
              <a:pPr>
                <a:defRPr/>
              </a:pPr>
              <a:t>‹#›</a:t>
            </a:fld>
            <a:endParaRPr lang="en-US"/>
          </a:p>
        </p:txBody>
      </p:sp>
    </p:spTree>
    <p:extLst>
      <p:ext uri="{BB962C8B-B14F-4D97-AF65-F5344CB8AC3E}">
        <p14:creationId xmlns:p14="http://schemas.microsoft.com/office/powerpoint/2010/main" val="3018139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EA0FBBE-B379-4149-B55F-184DF0D53D95}" type="datetimeFigureOut">
              <a:rPr lang="en-US"/>
              <a:pPr>
                <a:defRPr/>
              </a:pPr>
              <a:t>9/29/2016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FD8FAF0F-A83F-4385-AF4C-579A84F100E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04800" y="2130425"/>
            <a:ext cx="8382000" cy="1470025"/>
          </a:xfrm>
        </p:spPr>
        <p:txBody>
          <a:bodyPr/>
          <a:lstStyle/>
          <a:p>
            <a:pPr eaLnBrk="1" hangingPunct="1"/>
            <a:r>
              <a:rPr lang="en-US" altLang="en-US" sz="3200" smtClean="0"/>
              <a:t>INDUSTRY CHANGED THE </a:t>
            </a:r>
            <a:r>
              <a:rPr lang="en-US" altLang="en-US" sz="3200" dirty="0" smtClean="0"/>
              <a:t>FACE OF AMERICA</a:t>
            </a:r>
            <a:br>
              <a:rPr lang="en-US" altLang="en-US" sz="3200" dirty="0" smtClean="0"/>
            </a:br>
            <a:r>
              <a:rPr lang="en-US" altLang="en-US" sz="3200" dirty="0" smtClean="0"/>
              <a:t>1830-1850</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sz="2400" b="1" dirty="0" err="1" smtClean="0"/>
              <a:t>Obj</a:t>
            </a:r>
            <a:r>
              <a:rPr lang="en-US" sz="2400" b="1" dirty="0" smtClean="0"/>
              <a:t>:  To understand how technological &amp; transportation improvements influenced the national economy by examining the role of the Supreme Court </a:t>
            </a:r>
            <a:endParaRPr lang="en-US"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465"/>
            <a:ext cx="9067800" cy="969135"/>
          </a:xfrm>
        </p:spPr>
        <p:txBody>
          <a:bodyPr/>
          <a:lstStyle/>
          <a:p>
            <a:r>
              <a:rPr lang="en-US" sz="2400" b="1" dirty="0" smtClean="0"/>
              <a:t>ECONOMIC NATIONALISM UNIFIES THE NATIONAL ECONOMY</a:t>
            </a:r>
            <a:br>
              <a:rPr lang="en-US" sz="2400" b="1" dirty="0" smtClean="0"/>
            </a:br>
            <a:r>
              <a:rPr lang="en-US" sz="2400" b="1" dirty="0" smtClean="0"/>
              <a:t>THE MARSHALL COURT IN ACTION</a:t>
            </a:r>
            <a:endParaRPr lang="en-US" sz="2400" b="1" dirty="0"/>
          </a:p>
        </p:txBody>
      </p:sp>
      <p:sp>
        <p:nvSpPr>
          <p:cNvPr id="4" name="Content Placeholder 3"/>
          <p:cNvSpPr>
            <a:spLocks noGrp="1"/>
          </p:cNvSpPr>
          <p:nvPr>
            <p:ph sz="half" idx="1"/>
          </p:nvPr>
        </p:nvSpPr>
        <p:spPr>
          <a:xfrm>
            <a:off x="31124" y="838200"/>
            <a:ext cx="4769476" cy="5791200"/>
          </a:xfrm>
        </p:spPr>
        <p:txBody>
          <a:bodyPr/>
          <a:lstStyle/>
          <a:p>
            <a:pPr lvl="0" eaLnBrk="1" hangingPunct="1"/>
            <a:r>
              <a:rPr lang="en-US" altLang="en-US" sz="1600" b="1" dirty="0">
                <a:solidFill>
                  <a:prstClr val="black"/>
                </a:solidFill>
              </a:rPr>
              <a:t>INTERPRET &amp; ENFORCE CONSTITUTION </a:t>
            </a:r>
            <a:r>
              <a:rPr lang="en-US" altLang="en-US" sz="1600" b="1" dirty="0" smtClean="0">
                <a:solidFill>
                  <a:prstClr val="black"/>
                </a:solidFill>
              </a:rPr>
              <a:t>IN </a:t>
            </a:r>
            <a:r>
              <a:rPr lang="en-US" altLang="en-US" sz="1600" b="1" dirty="0">
                <a:solidFill>
                  <a:prstClr val="black"/>
                </a:solidFill>
              </a:rPr>
              <a:t>ORDER TO ENCOURAGE ECONOMIC </a:t>
            </a:r>
            <a:r>
              <a:rPr lang="en-US" altLang="en-US" sz="1600" b="1" dirty="0" smtClean="0">
                <a:solidFill>
                  <a:prstClr val="black"/>
                </a:solidFill>
              </a:rPr>
              <a:t>DEVELOPMENT AGAINST </a:t>
            </a:r>
            <a:r>
              <a:rPr lang="en-US" altLang="en-US" sz="1600" b="1" dirty="0">
                <a:solidFill>
                  <a:prstClr val="black"/>
                </a:solidFill>
              </a:rPr>
              <a:t>THE EFFORTS OF STATES TO INTERFERE IN RIGHTS OF INDIVIDUALS OR COMBINATION OF INDIVIDUALS</a:t>
            </a:r>
          </a:p>
          <a:p>
            <a:pPr lvl="0" eaLnBrk="1" hangingPunct="1"/>
            <a:endParaRPr lang="en-US" altLang="en-US" sz="1600" b="1" dirty="0">
              <a:solidFill>
                <a:prstClr val="black"/>
              </a:solidFill>
            </a:endParaRPr>
          </a:p>
          <a:p>
            <a:pPr lvl="0" eaLnBrk="1" hangingPunct="1"/>
            <a:r>
              <a:rPr lang="en-US" altLang="en-US" sz="1600" b="1" dirty="0">
                <a:solidFill>
                  <a:prstClr val="black"/>
                </a:solidFill>
              </a:rPr>
              <a:t>USE OF CONTRACT CLAUSE TO KEEP STATES IN PLACE</a:t>
            </a:r>
          </a:p>
          <a:p>
            <a:pPr lvl="0" eaLnBrk="1" hangingPunct="1"/>
            <a:r>
              <a:rPr lang="en-US" altLang="en-US" sz="1600" b="1" dirty="0">
                <a:solidFill>
                  <a:prstClr val="black"/>
                </a:solidFill>
              </a:rPr>
              <a:t>CONTRACT CLAUSE PROHIBITS STATES FROM PASSING LAWS ‘IMPAIRING THE OBLIGATION OF CONTRACTS’</a:t>
            </a:r>
          </a:p>
          <a:p>
            <a:pPr lvl="0" eaLnBrk="1" hangingPunct="1"/>
            <a:endParaRPr lang="en-US" altLang="en-US" sz="1600" b="1" dirty="0">
              <a:solidFill>
                <a:prstClr val="black"/>
              </a:solidFill>
            </a:endParaRPr>
          </a:p>
          <a:p>
            <a:pPr lvl="0" eaLnBrk="1" hangingPunct="1"/>
            <a:r>
              <a:rPr lang="en-US" altLang="en-US" sz="1600" b="1" dirty="0">
                <a:solidFill>
                  <a:prstClr val="black"/>
                </a:solidFill>
              </a:rPr>
              <a:t>LOOSE CONSTRUCTION</a:t>
            </a:r>
          </a:p>
          <a:p>
            <a:pPr lvl="0" eaLnBrk="1" hangingPunct="1"/>
            <a:r>
              <a:rPr lang="en-US" altLang="en-US" sz="1600" b="1" dirty="0">
                <a:solidFill>
                  <a:prstClr val="black"/>
                </a:solidFill>
              </a:rPr>
              <a:t>PROMOTE GENERAL WELFARE OF THE NATION BY ENCOURAGING ECONOMIC GROWTH AND </a:t>
            </a:r>
            <a:r>
              <a:rPr lang="en-US" altLang="en-US" sz="1600" b="1" dirty="0" smtClean="0">
                <a:solidFill>
                  <a:prstClr val="black"/>
                </a:solidFill>
              </a:rPr>
              <a:t>PROSPERITY</a:t>
            </a:r>
          </a:p>
          <a:p>
            <a:pPr lvl="0" eaLnBrk="1" hangingPunct="1"/>
            <a:endParaRPr lang="en-US" altLang="en-US" sz="1600" b="1" dirty="0">
              <a:solidFill>
                <a:prstClr val="black"/>
              </a:solidFill>
            </a:endParaRPr>
          </a:p>
          <a:p>
            <a:pPr lvl="0" eaLnBrk="1" hangingPunct="1"/>
            <a:r>
              <a:rPr lang="en-US" altLang="en-US" sz="1600" b="1" dirty="0" smtClean="0">
                <a:solidFill>
                  <a:prstClr val="black"/>
                </a:solidFill>
              </a:rPr>
              <a:t>FLETCHER V. PECK 1810: DOES SC HAVE RIGHT TO DECLARE STATE LAW UNCONSTITUTIONAL?</a:t>
            </a:r>
          </a:p>
          <a:p>
            <a:pPr lvl="0" eaLnBrk="1" hangingPunct="1"/>
            <a:r>
              <a:rPr lang="en-US" altLang="en-US" sz="1600" b="1" dirty="0" smtClean="0">
                <a:solidFill>
                  <a:prstClr val="black"/>
                </a:solidFill>
              </a:rPr>
              <a:t>CASE OVER LAND SALES IN GA</a:t>
            </a:r>
            <a:endParaRPr lang="en-US" altLang="en-US" sz="1600" b="1" dirty="0">
              <a:solidFill>
                <a:prstClr val="black"/>
              </a:solidFill>
            </a:endParaRPr>
          </a:p>
          <a:p>
            <a:endParaRPr lang="en-US" dirty="0"/>
          </a:p>
        </p:txBody>
      </p:sp>
      <p:pic>
        <p:nvPicPr>
          <p:cNvPr id="6" name="Content Placeholder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114926" y="1219200"/>
            <a:ext cx="3802896" cy="49069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07634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Effect transition="in" filter="fade">
                                      <p:cBhvr>
                                        <p:cTn id="19" dur="1000"/>
                                        <p:tgtEl>
                                          <p:spTgt spid="4">
                                            <p:txEl>
                                              <p:pRg st="3" end="3"/>
                                            </p:txEl>
                                          </p:spTgt>
                                        </p:tgtEl>
                                      </p:cBhvr>
                                    </p:animEffect>
                                    <p:anim calcmode="lin" valueType="num">
                                      <p:cBhvr>
                                        <p:cTn id="20"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1000"/>
                                        <p:tgtEl>
                                          <p:spTgt spid="4">
                                            <p:txEl>
                                              <p:pRg st="5" end="5"/>
                                            </p:txEl>
                                          </p:spTgt>
                                        </p:tgtEl>
                                      </p:cBhvr>
                                    </p:animEffect>
                                    <p:anim calcmode="lin" valueType="num">
                                      <p:cBhvr>
                                        <p:cTn id="27"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5" end="5"/>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1000"/>
                                        <p:tgtEl>
                                          <p:spTgt spid="4">
                                            <p:txEl>
                                              <p:pRg st="6" end="6"/>
                                            </p:txEl>
                                          </p:spTgt>
                                        </p:tgtEl>
                                      </p:cBhvr>
                                    </p:animEffect>
                                    <p:anim calcmode="lin" valueType="num">
                                      <p:cBhvr>
                                        <p:cTn id="3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6" end="6"/>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xEl>
                                              <p:pRg st="8" end="8"/>
                                            </p:txEl>
                                          </p:spTgt>
                                        </p:tgtEl>
                                        <p:attrNameLst>
                                          <p:attrName>style.visibility</p:attrName>
                                        </p:attrNameLst>
                                      </p:cBhvr>
                                      <p:to>
                                        <p:strVal val="visible"/>
                                      </p:to>
                                    </p:set>
                                    <p:animEffect transition="in" filter="fade">
                                      <p:cBhvr>
                                        <p:cTn id="36" dur="1000"/>
                                        <p:tgtEl>
                                          <p:spTgt spid="4">
                                            <p:txEl>
                                              <p:pRg st="8" end="8"/>
                                            </p:txEl>
                                          </p:spTgt>
                                        </p:tgtEl>
                                      </p:cBhvr>
                                    </p:animEffect>
                                    <p:anim calcmode="lin" valueType="num">
                                      <p:cBhvr>
                                        <p:cTn id="37"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8" dur="1000" fill="hold"/>
                                        <p:tgtEl>
                                          <p:spTgt spid="4">
                                            <p:txEl>
                                              <p:pRg st="8" end="8"/>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4">
                                            <p:txEl>
                                              <p:pRg st="9" end="9"/>
                                            </p:txEl>
                                          </p:spTgt>
                                        </p:tgtEl>
                                        <p:attrNameLst>
                                          <p:attrName>style.visibility</p:attrName>
                                        </p:attrNameLst>
                                      </p:cBhvr>
                                      <p:to>
                                        <p:strVal val="visible"/>
                                      </p:to>
                                    </p:set>
                                    <p:animEffect transition="in" filter="fade">
                                      <p:cBhvr>
                                        <p:cTn id="41" dur="1000"/>
                                        <p:tgtEl>
                                          <p:spTgt spid="4">
                                            <p:txEl>
                                              <p:pRg st="9" end="9"/>
                                            </p:txEl>
                                          </p:spTgt>
                                        </p:tgtEl>
                                      </p:cBhvr>
                                    </p:animEffect>
                                    <p:anim calcmode="lin" valueType="num">
                                      <p:cBhvr>
                                        <p:cTn id="42"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143000"/>
          </a:xfrm>
        </p:spPr>
        <p:txBody>
          <a:bodyPr/>
          <a:lstStyle/>
          <a:p>
            <a:r>
              <a:rPr lang="en-US" sz="3200" b="1" dirty="0" smtClean="0"/>
              <a:t>DARTMOUTH V WOODWARD 1819</a:t>
            </a:r>
            <a:br>
              <a:rPr lang="en-US" sz="3200" b="1" dirty="0" smtClean="0"/>
            </a:br>
            <a:r>
              <a:rPr lang="en-US" sz="3200" b="1" dirty="0" smtClean="0"/>
              <a:t>CONTRACT CLAUSE</a:t>
            </a:r>
            <a:endParaRPr lang="en-US" sz="3200" b="1" dirty="0"/>
          </a:p>
        </p:txBody>
      </p:sp>
      <p:pic>
        <p:nvPicPr>
          <p:cNvPr id="8" name="Content Placeholder 7"/>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5324" y="2209800"/>
            <a:ext cx="4420476" cy="3043813"/>
          </a:xfrm>
        </p:spPr>
      </p:pic>
      <p:sp>
        <p:nvSpPr>
          <p:cNvPr id="7" name="Content Placeholder 6"/>
          <p:cNvSpPr>
            <a:spLocks noGrp="1"/>
          </p:cNvSpPr>
          <p:nvPr>
            <p:ph sz="half" idx="2"/>
          </p:nvPr>
        </p:nvSpPr>
        <p:spPr>
          <a:xfrm>
            <a:off x="4953000" y="1143000"/>
            <a:ext cx="4038600" cy="5410200"/>
          </a:xfrm>
        </p:spPr>
        <p:txBody>
          <a:bodyPr/>
          <a:lstStyle/>
          <a:p>
            <a:pPr eaLnBrk="1" hangingPunct="1"/>
            <a:r>
              <a:rPr lang="en-US" altLang="en-US" sz="1800" b="1" dirty="0"/>
              <a:t>STATE </a:t>
            </a:r>
            <a:r>
              <a:rPr lang="en-US" altLang="en-US" sz="1800" b="1" dirty="0" smtClean="0"/>
              <a:t>LEGISLATURE “MAKE </a:t>
            </a:r>
            <a:r>
              <a:rPr lang="en-US" altLang="en-US" sz="1800" b="1" dirty="0"/>
              <a:t>DARTMOUTH A PUBLIC </a:t>
            </a:r>
            <a:r>
              <a:rPr lang="en-US" altLang="en-US" sz="1800" b="1" dirty="0" smtClean="0"/>
              <a:t>COLLEGE”</a:t>
            </a:r>
            <a:endParaRPr lang="en-US" altLang="en-US" sz="1800" b="1" dirty="0"/>
          </a:p>
          <a:p>
            <a:pPr eaLnBrk="1" hangingPunct="1"/>
            <a:r>
              <a:rPr lang="en-US" altLang="en-US" sz="1800" b="1" dirty="0"/>
              <a:t>DANIEL WEBSTER </a:t>
            </a:r>
            <a:r>
              <a:rPr lang="en-US" altLang="en-US" sz="1800" b="1" dirty="0" smtClean="0"/>
              <a:t>ARGUED </a:t>
            </a:r>
            <a:r>
              <a:rPr lang="en-US" altLang="en-US" sz="1800" b="1" dirty="0"/>
              <a:t>FOR COLLEGE – CHARTER PREDATED STATE &amp; IRREVOCABLE</a:t>
            </a:r>
          </a:p>
          <a:p>
            <a:pPr eaLnBrk="1" hangingPunct="1"/>
            <a:r>
              <a:rPr lang="en-US" altLang="en-US" sz="1800" b="1" dirty="0"/>
              <a:t>JM: ANY CHARTER GRANTED BY A STATE TO A PRIVATE CORP. WAS FULLY PROTECTED BY THE CONTRACT CLAUSE</a:t>
            </a:r>
          </a:p>
          <a:p>
            <a:pPr eaLnBrk="1" hangingPunct="1"/>
            <a:r>
              <a:rPr lang="en-US" altLang="en-US" sz="1800" b="1" dirty="0"/>
              <a:t>CORPS CHARTERED BY STATES COULD HOLD ON TO </a:t>
            </a:r>
            <a:r>
              <a:rPr lang="en-US" altLang="en-US" sz="1800" b="1" dirty="0" smtClean="0"/>
              <a:t>PRIVILEGES </a:t>
            </a:r>
            <a:r>
              <a:rPr lang="en-US" altLang="en-US" sz="1800" b="1" dirty="0"/>
              <a:t>GRANTED IN ORIGINAL CHARTERS INCREASING POWER AND INDEP OF BUS. CORPS</a:t>
            </a:r>
          </a:p>
          <a:p>
            <a:pPr eaLnBrk="1" hangingPunct="1"/>
            <a:r>
              <a:rPr lang="en-US" altLang="en-US" sz="1800" b="1" dirty="0" smtClean="0"/>
              <a:t>FOSTERED </a:t>
            </a:r>
            <a:r>
              <a:rPr lang="en-US" altLang="en-US" sz="1800" b="1" dirty="0"/>
              <a:t>GROWTH OF CORP. W/ LTD PUBLIC RESPONSIBILITES</a:t>
            </a:r>
          </a:p>
          <a:p>
            <a:endParaRPr lang="en-US" dirty="0"/>
          </a:p>
        </p:txBody>
      </p:sp>
    </p:spTree>
    <p:extLst>
      <p:ext uri="{BB962C8B-B14F-4D97-AF65-F5344CB8AC3E}">
        <p14:creationId xmlns:p14="http://schemas.microsoft.com/office/powerpoint/2010/main" val="2800090001"/>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down)">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down)">
                                      <p:cBhvr>
                                        <p:cTn id="12" dur="500"/>
                                        <p:tgtEl>
                                          <p:spTgt spid="7">
                                            <p:txEl>
                                              <p:pRg st="1" end="1"/>
                                            </p:txEl>
                                          </p:spTgt>
                                        </p:tgtEl>
                                      </p:cBhvr>
                                    </p:animEffect>
                                  </p:childTnLst>
                                </p:cTn>
                              </p:par>
                              <p:par>
                                <p:cTn id="13" presetID="22" presetClass="entr" presetSubtype="4" fill="hold" nodeType="with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animEffect transition="in" filter="wipe(down)">
                                      <p:cBhvr>
                                        <p:cTn id="15" dur="500"/>
                                        <p:tgtEl>
                                          <p:spTgt spid="7">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7">
                                            <p:txEl>
                                              <p:pRg st="3" end="3"/>
                                            </p:txEl>
                                          </p:spTgt>
                                        </p:tgtEl>
                                        <p:attrNameLst>
                                          <p:attrName>style.visibility</p:attrName>
                                        </p:attrNameLst>
                                      </p:cBhvr>
                                      <p:to>
                                        <p:strVal val="visible"/>
                                      </p:to>
                                    </p:set>
                                    <p:animEffect transition="in" filter="wipe(down)">
                                      <p:cBhvr>
                                        <p:cTn id="20" dur="500"/>
                                        <p:tgtEl>
                                          <p:spTgt spid="7">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7">
                                            <p:txEl>
                                              <p:pRg st="4" end="4"/>
                                            </p:txEl>
                                          </p:spTgt>
                                        </p:tgtEl>
                                        <p:attrNameLst>
                                          <p:attrName>style.visibility</p:attrName>
                                        </p:attrNameLst>
                                      </p:cBhvr>
                                      <p:to>
                                        <p:strVal val="visible"/>
                                      </p:to>
                                    </p:set>
                                    <p:animEffect transition="in" filter="wipe(down)">
                                      <p:cBhvr>
                                        <p:cTn id="25"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34344"/>
            <a:ext cx="9067800" cy="1143000"/>
          </a:xfrm>
        </p:spPr>
        <p:txBody>
          <a:bodyPr/>
          <a:lstStyle/>
          <a:p>
            <a:r>
              <a:rPr lang="en-US" sz="3200" b="1" dirty="0" smtClean="0"/>
              <a:t>MCULLOCH V. MARYLAND 1819</a:t>
            </a:r>
            <a:br>
              <a:rPr lang="en-US" sz="3200" b="1" dirty="0" smtClean="0"/>
            </a:br>
            <a:r>
              <a:rPr lang="en-US" sz="3200" b="1" dirty="0" smtClean="0"/>
              <a:t>THE BANK, AGAIN</a:t>
            </a:r>
            <a:endParaRPr lang="en-US" sz="3200" b="1" dirty="0"/>
          </a:p>
        </p:txBody>
      </p:sp>
      <p:sp>
        <p:nvSpPr>
          <p:cNvPr id="3" name="Content Placeholder 2"/>
          <p:cNvSpPr>
            <a:spLocks noGrp="1"/>
          </p:cNvSpPr>
          <p:nvPr>
            <p:ph sz="half" idx="1"/>
          </p:nvPr>
        </p:nvSpPr>
        <p:spPr>
          <a:xfrm>
            <a:off x="304800" y="1143000"/>
            <a:ext cx="4038600" cy="5562600"/>
          </a:xfrm>
        </p:spPr>
        <p:txBody>
          <a:bodyPr/>
          <a:lstStyle/>
          <a:p>
            <a:pPr eaLnBrk="1" hangingPunct="1"/>
            <a:r>
              <a:rPr lang="en-US" altLang="en-US" sz="1800" b="1" dirty="0"/>
              <a:t>MOST IMPORTANT DECISION</a:t>
            </a:r>
          </a:p>
          <a:p>
            <a:pPr eaLnBrk="1" hangingPunct="1"/>
            <a:r>
              <a:rPr lang="en-US" altLang="en-US" sz="1800" b="1" dirty="0"/>
              <a:t>MD LEVIED TAX ON STATE BRANCH OF US BANK</a:t>
            </a:r>
          </a:p>
          <a:p>
            <a:pPr eaLnBrk="1" hangingPunct="1"/>
            <a:r>
              <a:rPr lang="en-US" altLang="en-US" sz="1800" b="1" dirty="0"/>
              <a:t>US BANK REFUSED TO PAY TAX</a:t>
            </a:r>
          </a:p>
          <a:p>
            <a:pPr eaLnBrk="1" hangingPunct="1"/>
            <a:r>
              <a:rPr lang="en-US" altLang="en-US" sz="1800" b="1" dirty="0"/>
              <a:t>1) DID CONGRESS HAVE RIGHT TO ESTABLISH A BANK? YES – IMPLIED POWERS</a:t>
            </a:r>
          </a:p>
          <a:p>
            <a:pPr eaLnBrk="1" hangingPunct="1"/>
            <a:r>
              <a:rPr lang="en-US" altLang="en-US" sz="1800" b="1" dirty="0"/>
              <a:t>2) DID A STATE HAVE THE POWER TO TAX OR REGULATE AN AGENCY OR INSTITUTION ESTABLISHED BY THE FED. GOV’T? NO – POWER TO TAX WAS POWER TO DESTROY – SUPREMACY OF FED. GOV’T OVER STATES</a:t>
            </a:r>
          </a:p>
          <a:p>
            <a:pPr eaLnBrk="1" hangingPunct="1"/>
            <a:r>
              <a:rPr lang="en-US" altLang="en-US" sz="1800" b="1" dirty="0"/>
              <a:t>LOOSE CONSTRUCTION TO ENCOURAGE ECO </a:t>
            </a:r>
            <a:r>
              <a:rPr lang="en-US" altLang="en-US" sz="1800" b="1" dirty="0" smtClean="0"/>
              <a:t>GROWTH</a:t>
            </a:r>
          </a:p>
          <a:p>
            <a:pPr eaLnBrk="1" hangingPunct="1"/>
            <a:r>
              <a:rPr lang="en-US" altLang="en-US" sz="1800" b="1" dirty="0" smtClean="0"/>
              <a:t>IMPLIED POWERS DOCTRINE</a:t>
            </a:r>
            <a:endParaRPr lang="en-US" altLang="en-US" sz="1800" b="1" dirty="0"/>
          </a:p>
          <a:p>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800600" y="1447800"/>
            <a:ext cx="4229100" cy="2819400"/>
          </a:xfrm>
        </p:spPr>
      </p:pic>
    </p:spTree>
    <p:extLst>
      <p:ext uri="{BB962C8B-B14F-4D97-AF65-F5344CB8AC3E}">
        <p14:creationId xmlns:p14="http://schemas.microsoft.com/office/powerpoint/2010/main" val="349515467"/>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 y="274638"/>
            <a:ext cx="4800600" cy="1143000"/>
          </a:xfrm>
        </p:spPr>
        <p:txBody>
          <a:bodyPr/>
          <a:lstStyle/>
          <a:p>
            <a:pPr algn="l"/>
            <a:r>
              <a:rPr lang="en-US" sz="1800" b="1" dirty="0" smtClean="0">
                <a:latin typeface="Century Gothic" panose="020B0502020202020204" pitchFamily="34" charset="0"/>
              </a:rPr>
              <a:t>PANIC 1819-1821 </a:t>
            </a:r>
            <a:br>
              <a:rPr lang="en-US" sz="1800" b="1" dirty="0" smtClean="0">
                <a:latin typeface="Century Gothic" panose="020B0502020202020204" pitchFamily="34" charset="0"/>
              </a:rPr>
            </a:br>
            <a:r>
              <a:rPr lang="en-US" sz="1800" b="1" dirty="0" smtClean="0">
                <a:latin typeface="Century Gothic" panose="020B0502020202020204" pitchFamily="34" charset="0"/>
              </a:rPr>
              <a:t>1</a:t>
            </a:r>
            <a:r>
              <a:rPr lang="en-US" sz="1800" b="1" baseline="30000" dirty="0" smtClean="0">
                <a:latin typeface="Century Gothic" panose="020B0502020202020204" pitchFamily="34" charset="0"/>
              </a:rPr>
              <a:t>ST</a:t>
            </a:r>
            <a:r>
              <a:rPr lang="en-US" sz="1800" b="1" dirty="0" smtClean="0">
                <a:latin typeface="Century Gothic" panose="020B0502020202020204" pitchFamily="34" charset="0"/>
              </a:rPr>
              <a:t> PEACETIME FINANCIAL CRISIS IN U.S</a:t>
            </a:r>
            <a:br>
              <a:rPr lang="en-US" sz="1800" b="1" dirty="0" smtClean="0">
                <a:latin typeface="Century Gothic" panose="020B0502020202020204" pitchFamily="34" charset="0"/>
              </a:rPr>
            </a:br>
            <a:r>
              <a:rPr lang="en-US" sz="1800" b="1" dirty="0" smtClean="0">
                <a:latin typeface="Century Gothic" panose="020B0502020202020204" pitchFamily="34" charset="0"/>
              </a:rPr>
              <a:t/>
            </a:r>
            <a:br>
              <a:rPr lang="en-US" sz="1800" b="1" dirty="0" smtClean="0">
                <a:latin typeface="Century Gothic" panose="020B0502020202020204" pitchFamily="34" charset="0"/>
              </a:rPr>
            </a:br>
            <a:r>
              <a:rPr lang="en-US" sz="1800" b="1" dirty="0" smtClean="0">
                <a:latin typeface="Century Gothic" panose="020B0502020202020204" pitchFamily="34" charset="0"/>
              </a:rPr>
              <a:t> </a:t>
            </a:r>
          </a:p>
        </p:txBody>
      </p:sp>
      <p:sp>
        <p:nvSpPr>
          <p:cNvPr id="7" name="Content Placeholder 6"/>
          <p:cNvSpPr>
            <a:spLocks noGrp="1"/>
          </p:cNvSpPr>
          <p:nvPr>
            <p:ph sz="half" idx="2"/>
          </p:nvPr>
        </p:nvSpPr>
        <p:spPr>
          <a:xfrm>
            <a:off x="5105400" y="457200"/>
            <a:ext cx="4038600" cy="6400800"/>
          </a:xfrm>
        </p:spPr>
        <p:txBody>
          <a:bodyPr/>
          <a:lstStyle/>
          <a:p>
            <a:pPr lvl="0" eaLnBrk="1" fontAlgn="auto" hangingPunct="1">
              <a:spcAft>
                <a:spcPts val="0"/>
              </a:spcAft>
              <a:buFont typeface="Arial" pitchFamily="34" charset="0"/>
              <a:buChar char="•"/>
              <a:defRPr/>
            </a:pPr>
            <a:r>
              <a:rPr lang="en-US" sz="1600" b="1" dirty="0">
                <a:solidFill>
                  <a:prstClr val="black"/>
                </a:solidFill>
                <a:latin typeface="Century Gothic" panose="020B0502020202020204" pitchFamily="34" charset="0"/>
              </a:rPr>
              <a:t>EARLY TO MID 19</a:t>
            </a:r>
            <a:r>
              <a:rPr lang="en-US" sz="1600" b="1" baseline="30000" dirty="0">
                <a:solidFill>
                  <a:prstClr val="black"/>
                </a:solidFill>
                <a:latin typeface="Century Gothic" panose="020B0502020202020204" pitchFamily="34" charset="0"/>
              </a:rPr>
              <a:t>TH</a:t>
            </a:r>
            <a:r>
              <a:rPr lang="en-US" sz="1600" b="1" dirty="0">
                <a:solidFill>
                  <a:prstClr val="black"/>
                </a:solidFill>
                <a:latin typeface="Century Gothic" panose="020B0502020202020204" pitchFamily="34" charset="0"/>
              </a:rPr>
              <a:t> C.  PRINTED NO PAPER MONEY &amp; LACK OF </a:t>
            </a:r>
            <a:r>
              <a:rPr lang="en-US" sz="1600" b="1" dirty="0" smtClean="0">
                <a:solidFill>
                  <a:prstClr val="black"/>
                </a:solidFill>
                <a:latin typeface="Century Gothic" panose="020B0502020202020204" pitchFamily="34" charset="0"/>
              </a:rPr>
              <a:t>COINS</a:t>
            </a:r>
          </a:p>
          <a:p>
            <a:pPr lvl="0" eaLnBrk="1" fontAlgn="auto" hangingPunct="1">
              <a:spcAft>
                <a:spcPts val="0"/>
              </a:spcAft>
              <a:buFont typeface="Arial" pitchFamily="34" charset="0"/>
              <a:buChar char="•"/>
              <a:defRPr/>
            </a:pPr>
            <a:r>
              <a:rPr lang="en-US" sz="1600" b="1" dirty="0" smtClean="0">
                <a:solidFill>
                  <a:prstClr val="black"/>
                </a:solidFill>
                <a:latin typeface="Century Gothic" panose="020B0502020202020204" pitchFamily="34" charset="0"/>
              </a:rPr>
              <a:t>FAILED </a:t>
            </a:r>
            <a:r>
              <a:rPr lang="en-US" sz="1600" b="1" dirty="0">
                <a:solidFill>
                  <a:prstClr val="black"/>
                </a:solidFill>
                <a:latin typeface="Century Gothic" panose="020B0502020202020204" pitchFamily="34" charset="0"/>
              </a:rPr>
              <a:t>TO MEET GROWING ECO NEEDS FOR CIRCULATING </a:t>
            </a:r>
            <a:r>
              <a:rPr lang="en-US" sz="1600" b="1" dirty="0" smtClean="0">
                <a:solidFill>
                  <a:prstClr val="black"/>
                </a:solidFill>
                <a:latin typeface="Century Gothic" panose="020B0502020202020204" pitchFamily="34" charset="0"/>
              </a:rPr>
              <a:t>CURRENCY</a:t>
            </a:r>
          </a:p>
          <a:p>
            <a:pPr lvl="0" eaLnBrk="1" fontAlgn="auto" hangingPunct="1">
              <a:spcAft>
                <a:spcPts val="0"/>
              </a:spcAft>
              <a:buFont typeface="Arial" pitchFamily="34" charset="0"/>
              <a:buChar char="•"/>
              <a:defRPr/>
            </a:pPr>
            <a:r>
              <a:rPr lang="en-US" sz="1600" b="1" dirty="0">
                <a:solidFill>
                  <a:prstClr val="black"/>
                </a:solidFill>
                <a:latin typeface="Century Gothic" panose="020B0502020202020204" pitchFamily="34" charset="0"/>
              </a:rPr>
              <a:t>FAILURE TO RE-CHARTER BANK </a:t>
            </a:r>
            <a:r>
              <a:rPr lang="en-US" sz="1600" b="1" dirty="0" smtClean="0">
                <a:solidFill>
                  <a:prstClr val="black"/>
                </a:solidFill>
                <a:latin typeface="Century Gothic" panose="020B0502020202020204" pitchFamily="34" charset="0"/>
              </a:rPr>
              <a:t>1811</a:t>
            </a:r>
          </a:p>
          <a:p>
            <a:pPr lvl="0" eaLnBrk="1" fontAlgn="auto" hangingPunct="1">
              <a:spcAft>
                <a:spcPts val="0"/>
              </a:spcAft>
              <a:buFont typeface="Arial" pitchFamily="34" charset="0"/>
              <a:buChar char="•"/>
              <a:defRPr/>
            </a:pPr>
            <a:r>
              <a:rPr lang="en-US" sz="1600" b="1" dirty="0">
                <a:solidFill>
                  <a:prstClr val="black"/>
                </a:solidFill>
                <a:latin typeface="Century Gothic" panose="020B0502020202020204" pitchFamily="34" charset="0"/>
              </a:rPr>
              <a:t>PRIVATE &amp; STATE BANKS </a:t>
            </a:r>
            <a:r>
              <a:rPr lang="en-US" sz="1600" b="1" dirty="0" smtClean="0">
                <a:solidFill>
                  <a:prstClr val="black"/>
                </a:solidFill>
                <a:latin typeface="Century Gothic" panose="020B0502020202020204" pitchFamily="34" charset="0"/>
              </a:rPr>
              <a:t>FILLED </a:t>
            </a:r>
            <a:r>
              <a:rPr lang="en-US" sz="1600" b="1" dirty="0">
                <a:solidFill>
                  <a:prstClr val="black"/>
                </a:solidFill>
                <a:latin typeface="Century Gothic" panose="020B0502020202020204" pitchFamily="34" charset="0"/>
              </a:rPr>
              <a:t>GAP</a:t>
            </a:r>
          </a:p>
          <a:p>
            <a:pPr lvl="0" eaLnBrk="1" fontAlgn="auto" hangingPunct="1">
              <a:spcAft>
                <a:spcPts val="0"/>
              </a:spcAft>
              <a:buFont typeface="Arial" pitchFamily="34" charset="0"/>
              <a:buChar char="•"/>
              <a:defRPr/>
            </a:pPr>
            <a:r>
              <a:rPr lang="en-US" sz="1600" b="1" dirty="0" smtClean="0">
                <a:solidFill>
                  <a:prstClr val="black"/>
                </a:solidFill>
                <a:latin typeface="Century Gothic" panose="020B0502020202020204" pitchFamily="34" charset="0"/>
              </a:rPr>
              <a:t>WAR </a:t>
            </a:r>
            <a:r>
              <a:rPr lang="en-US" sz="1600" b="1" dirty="0">
                <a:solidFill>
                  <a:prstClr val="black"/>
                </a:solidFill>
                <a:latin typeface="Century Gothic" panose="020B0502020202020204" pitchFamily="34" charset="0"/>
              </a:rPr>
              <a:t>1812 &amp; POSTWAR BOOM LED TO INCREASE IN STATE BANKS, MORE NOTES, THREAT OF INFLATION</a:t>
            </a:r>
          </a:p>
          <a:p>
            <a:pPr lvl="0" eaLnBrk="1" fontAlgn="auto" hangingPunct="1">
              <a:spcAft>
                <a:spcPts val="0"/>
              </a:spcAft>
              <a:buFont typeface="Arial" pitchFamily="34" charset="0"/>
              <a:buChar char="•"/>
              <a:defRPr/>
            </a:pPr>
            <a:r>
              <a:rPr lang="en-US" sz="1600" b="1" dirty="0">
                <a:solidFill>
                  <a:prstClr val="black"/>
                </a:solidFill>
                <a:latin typeface="Century Gothic" panose="020B0502020202020204" pitchFamily="34" charset="0"/>
              </a:rPr>
              <a:t>2</a:t>
            </a:r>
            <a:r>
              <a:rPr lang="en-US" sz="1600" b="1" baseline="30000" dirty="0">
                <a:solidFill>
                  <a:prstClr val="black"/>
                </a:solidFill>
                <a:latin typeface="Century Gothic" panose="020B0502020202020204" pitchFamily="34" charset="0"/>
              </a:rPr>
              <a:t>ND</a:t>
            </a:r>
            <a:r>
              <a:rPr lang="en-US" sz="1600" b="1" dirty="0">
                <a:solidFill>
                  <a:prstClr val="black"/>
                </a:solidFill>
                <a:latin typeface="Century Gothic" panose="020B0502020202020204" pitchFamily="34" charset="0"/>
              </a:rPr>
              <a:t> BANK OF US CHARTERED 1816 TO CONTAIN STATE </a:t>
            </a:r>
            <a:r>
              <a:rPr lang="en-US" sz="1600" b="1" dirty="0" smtClean="0">
                <a:solidFill>
                  <a:prstClr val="black"/>
                </a:solidFill>
                <a:latin typeface="Century Gothic" panose="020B0502020202020204" pitchFamily="34" charset="0"/>
              </a:rPr>
              <a:t>BANKSP- FAILED </a:t>
            </a:r>
            <a:r>
              <a:rPr lang="en-US" sz="1600" b="1" dirty="0">
                <a:solidFill>
                  <a:prstClr val="black"/>
                </a:solidFill>
                <a:latin typeface="Century Gothic" panose="020B0502020202020204" pitchFamily="34" charset="0"/>
              </a:rPr>
              <a:t>– EASY </a:t>
            </a:r>
            <a:r>
              <a:rPr lang="en-US" sz="1600" b="1" dirty="0" smtClean="0">
                <a:solidFill>
                  <a:prstClr val="black"/>
                </a:solidFill>
                <a:latin typeface="Century Gothic" panose="020B0502020202020204" pitchFamily="34" charset="0"/>
              </a:rPr>
              <a:t>CREDIT &amp; UNSCRUPULOUS LENDING PRACTICES</a:t>
            </a:r>
            <a:endParaRPr lang="en-US" sz="1600" b="1" dirty="0">
              <a:solidFill>
                <a:prstClr val="black"/>
              </a:solidFill>
              <a:latin typeface="Century Gothic" panose="020B0502020202020204" pitchFamily="34" charset="0"/>
            </a:endParaRPr>
          </a:p>
          <a:p>
            <a:pPr lvl="0" eaLnBrk="1" fontAlgn="auto" hangingPunct="1">
              <a:spcAft>
                <a:spcPts val="0"/>
              </a:spcAft>
              <a:buFont typeface="Arial" pitchFamily="34" charset="0"/>
              <a:buChar char="•"/>
              <a:defRPr/>
            </a:pPr>
            <a:r>
              <a:rPr lang="en-US" sz="1600" b="1" dirty="0" smtClean="0">
                <a:solidFill>
                  <a:prstClr val="black"/>
                </a:solidFill>
                <a:latin typeface="Century Gothic" panose="020B0502020202020204" pitchFamily="34" charset="0"/>
              </a:rPr>
              <a:t>DROP IN COTTON PRICES DUE TO EURO GROWTH</a:t>
            </a:r>
          </a:p>
          <a:p>
            <a:pPr lvl="0" eaLnBrk="1" fontAlgn="auto" hangingPunct="1">
              <a:spcAft>
                <a:spcPts val="0"/>
              </a:spcAft>
              <a:buFont typeface="Arial" pitchFamily="34" charset="0"/>
              <a:buChar char="•"/>
              <a:defRPr/>
            </a:pPr>
            <a:r>
              <a:rPr lang="en-US" sz="1600" b="1" dirty="0" smtClean="0">
                <a:solidFill>
                  <a:prstClr val="black"/>
                </a:solidFill>
                <a:latin typeface="Century Gothic" panose="020B0502020202020204" pitchFamily="34" charset="0"/>
              </a:rPr>
              <a:t>LAND SPECULATION OUT WEST KEY FACTOR</a:t>
            </a:r>
          </a:p>
          <a:p>
            <a:pPr lvl="0" eaLnBrk="1" fontAlgn="auto" hangingPunct="1">
              <a:spcAft>
                <a:spcPts val="0"/>
              </a:spcAft>
              <a:buFont typeface="Arial" pitchFamily="34" charset="0"/>
              <a:buChar char="•"/>
              <a:defRPr/>
            </a:pPr>
            <a:r>
              <a:rPr lang="en-US" sz="1600" b="1" dirty="0" smtClean="0">
                <a:solidFill>
                  <a:prstClr val="black"/>
                </a:solidFill>
                <a:latin typeface="Century Gothic" panose="020B0502020202020204" pitchFamily="34" charset="0"/>
              </a:rPr>
              <a:t>FORECLOSURES ENSUED</a:t>
            </a:r>
          </a:p>
          <a:p>
            <a:pPr lvl="0" eaLnBrk="1" fontAlgn="auto" hangingPunct="1">
              <a:spcAft>
                <a:spcPts val="0"/>
              </a:spcAft>
              <a:buFont typeface="Arial" pitchFamily="34" charset="0"/>
              <a:buChar char="•"/>
              <a:defRPr/>
            </a:pPr>
            <a:r>
              <a:rPr lang="en-US" sz="1600" b="1" dirty="0">
                <a:solidFill>
                  <a:prstClr val="black"/>
                </a:solidFill>
                <a:latin typeface="Century Gothic" panose="020B0502020202020204" pitchFamily="34" charset="0"/>
              </a:rPr>
              <a:t>IS NEW SYSTEM OF CREDIT &amp; BANKING DESIRABLE?</a:t>
            </a:r>
          </a:p>
          <a:p>
            <a:pPr lvl="0" eaLnBrk="1" fontAlgn="auto" hangingPunct="1">
              <a:spcAft>
                <a:spcPts val="0"/>
              </a:spcAft>
              <a:buFont typeface="Arial" pitchFamily="34" charset="0"/>
              <a:buChar char="•"/>
              <a:defRPr/>
            </a:pPr>
            <a:endParaRPr lang="en-US" sz="2000" dirty="0">
              <a:solidFill>
                <a:prstClr val="black"/>
              </a:solidFill>
            </a:endParaRPr>
          </a:p>
          <a:p>
            <a:pPr lvl="0" eaLnBrk="1" fontAlgn="auto" hangingPunct="1">
              <a:spcAft>
                <a:spcPts val="0"/>
              </a:spcAft>
              <a:buFont typeface="Arial" pitchFamily="34" charset="0"/>
              <a:buChar char="•"/>
              <a:defRPr/>
            </a:pPr>
            <a:endParaRPr lang="en-US" sz="2000" dirty="0">
              <a:solidFill>
                <a:prstClr val="black"/>
              </a:solidFill>
            </a:endParaRPr>
          </a:p>
          <a:p>
            <a:endParaRPr lang="en-US" dirty="0"/>
          </a:p>
        </p:txBody>
      </p:sp>
      <p:pic>
        <p:nvPicPr>
          <p:cNvPr id="1027" name="Picture 3"/>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228600" y="1828800"/>
            <a:ext cx="4800600"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5138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 calcmode="lin" valueType="num">
                                      <p:cBhvr additive="base">
                                        <p:cTn id="23"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 calcmode="lin" valueType="num">
                                      <p:cBhvr additive="base">
                                        <p:cTn id="27"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anim calcmode="lin" valueType="num">
                                      <p:cBhvr additive="base">
                                        <p:cTn id="33"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7">
                                            <p:txEl>
                                              <p:pRg st="6" end="6"/>
                                            </p:txEl>
                                          </p:spTgt>
                                        </p:tgtEl>
                                        <p:attrNameLst>
                                          <p:attrName>style.visibility</p:attrName>
                                        </p:attrNameLst>
                                      </p:cBhvr>
                                      <p:to>
                                        <p:strVal val="visible"/>
                                      </p:to>
                                    </p:set>
                                    <p:anim calcmode="lin" valueType="num">
                                      <p:cBhvr additive="base">
                                        <p:cTn id="39"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7">
                                            <p:txEl>
                                              <p:pRg st="6" end="6"/>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7">
                                            <p:txEl>
                                              <p:pRg st="7" end="7"/>
                                            </p:txEl>
                                          </p:spTgt>
                                        </p:tgtEl>
                                        <p:attrNameLst>
                                          <p:attrName>style.visibility</p:attrName>
                                        </p:attrNameLst>
                                      </p:cBhvr>
                                      <p:to>
                                        <p:strVal val="visible"/>
                                      </p:to>
                                    </p:set>
                                    <p:anim calcmode="lin" valueType="num">
                                      <p:cBhvr additive="base">
                                        <p:cTn id="43"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7">
                                            <p:txEl>
                                              <p:pRg st="8" end="8"/>
                                            </p:txEl>
                                          </p:spTgt>
                                        </p:tgtEl>
                                        <p:attrNameLst>
                                          <p:attrName>style.visibility</p:attrName>
                                        </p:attrNameLst>
                                      </p:cBhvr>
                                      <p:to>
                                        <p:strVal val="visible"/>
                                      </p:to>
                                    </p:set>
                                    <p:anim calcmode="lin" valueType="num">
                                      <p:cBhvr additive="base">
                                        <p:cTn id="47"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7">
                                            <p:txEl>
                                              <p:pRg st="9" end="9"/>
                                            </p:txEl>
                                          </p:spTgt>
                                        </p:tgtEl>
                                        <p:attrNameLst>
                                          <p:attrName>style.visibility</p:attrName>
                                        </p:attrNameLst>
                                      </p:cBhvr>
                                      <p:to>
                                        <p:strVal val="visible"/>
                                      </p:to>
                                    </p:set>
                                    <p:anim calcmode="lin" valueType="num">
                                      <p:cBhvr additive="base">
                                        <p:cTn id="53"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ltLang="en-US" sz="2800" b="1" dirty="0"/>
              <a:t>GIBBONS v. OGDEN </a:t>
            </a:r>
            <a:r>
              <a:rPr lang="en-US" altLang="en-US" sz="2800" b="1" dirty="0" smtClean="0"/>
              <a:t>1824</a:t>
            </a:r>
            <a:br>
              <a:rPr lang="en-US" altLang="en-US" sz="2800" b="1" dirty="0" smtClean="0"/>
            </a:br>
            <a:r>
              <a:rPr lang="en-US" altLang="en-US" sz="2800" b="1" dirty="0" smtClean="0"/>
              <a:t>TRANSPORTATION ISSUE</a:t>
            </a:r>
            <a:endParaRPr lang="en-US" sz="2800" b="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28600" y="2057400"/>
            <a:ext cx="4308872" cy="2872581"/>
          </a:xfrm>
        </p:spPr>
      </p:pic>
      <p:sp>
        <p:nvSpPr>
          <p:cNvPr id="4" name="Content Placeholder 3"/>
          <p:cNvSpPr>
            <a:spLocks noGrp="1"/>
          </p:cNvSpPr>
          <p:nvPr>
            <p:ph sz="half" idx="2"/>
          </p:nvPr>
        </p:nvSpPr>
        <p:spPr>
          <a:xfrm>
            <a:off x="4648200" y="381000"/>
            <a:ext cx="4038600" cy="6324600"/>
          </a:xfrm>
        </p:spPr>
        <p:txBody>
          <a:bodyPr/>
          <a:lstStyle/>
          <a:p>
            <a:pPr eaLnBrk="1" hangingPunct="1"/>
            <a:r>
              <a:rPr lang="en-US" altLang="en-US" sz="2000" b="1" dirty="0"/>
              <a:t>FULTON &amp; LIVINGSTON </a:t>
            </a:r>
            <a:r>
              <a:rPr lang="en-US" altLang="en-US" sz="2000" b="1" dirty="0" smtClean="0"/>
              <a:t>LICENSED BY </a:t>
            </a:r>
            <a:r>
              <a:rPr lang="en-US" altLang="en-US" sz="2000" b="1" dirty="0"/>
              <a:t>NY STATE TO OPERATE FERRY SERVICE NY-NJ (OGDEN OPERATING SERVICE)</a:t>
            </a:r>
          </a:p>
          <a:p>
            <a:pPr eaLnBrk="1" hangingPunct="1"/>
            <a:r>
              <a:rPr lang="en-US" altLang="en-US" sz="2000" b="1" dirty="0"/>
              <a:t>COMPETITORS </a:t>
            </a:r>
            <a:r>
              <a:rPr lang="en-US" altLang="en-US" sz="2000" b="1" dirty="0" smtClean="0"/>
              <a:t>LICENSED BY US </a:t>
            </a:r>
            <a:r>
              <a:rPr lang="en-US" altLang="en-US" sz="2000" b="1" dirty="0"/>
              <a:t>CONGRESS (GIBBONS)</a:t>
            </a:r>
          </a:p>
          <a:p>
            <a:pPr eaLnBrk="1" hangingPunct="1"/>
            <a:r>
              <a:rPr lang="en-US" altLang="en-US" sz="2000" b="1" dirty="0"/>
              <a:t>DECISION: STATE LICENSE </a:t>
            </a:r>
            <a:r>
              <a:rPr lang="en-US" altLang="en-US" sz="2000" b="1" dirty="0" smtClean="0"/>
              <a:t>UNCONSTITUTIONAL</a:t>
            </a:r>
            <a:r>
              <a:rPr lang="en-US" altLang="en-US" sz="2000" b="1" dirty="0"/>
              <a:t>. </a:t>
            </a:r>
            <a:r>
              <a:rPr lang="en-US" altLang="en-US" sz="2000" b="1" dirty="0" smtClean="0"/>
              <a:t>FED </a:t>
            </a:r>
            <a:r>
              <a:rPr lang="en-US" altLang="en-US" sz="2000" b="1" dirty="0"/>
              <a:t>GOV’T </a:t>
            </a:r>
            <a:r>
              <a:rPr lang="en-US" altLang="en-US" sz="2000" b="1" dirty="0" smtClean="0"/>
              <a:t>REGULATES </a:t>
            </a:r>
            <a:r>
              <a:rPr lang="en-US" altLang="en-US" sz="2000" b="1" dirty="0"/>
              <a:t>INTERSTATE COMMERCE</a:t>
            </a:r>
          </a:p>
          <a:p>
            <a:pPr eaLnBrk="1" hangingPunct="1"/>
            <a:r>
              <a:rPr lang="en-US" altLang="en-US" sz="2000" b="1" dirty="0"/>
              <a:t>COMMERCE DEFINITION NOW INCLUDES NAVIGATION – </a:t>
            </a:r>
            <a:r>
              <a:rPr lang="en-US" altLang="en-US" sz="2000" b="1" dirty="0" smtClean="0"/>
              <a:t>FREED </a:t>
            </a:r>
            <a:r>
              <a:rPr lang="en-US" altLang="en-US" sz="2000" b="1" dirty="0"/>
              <a:t>PRIVATE INTERESTS FROM STATE INTERFERENCE</a:t>
            </a:r>
          </a:p>
          <a:p>
            <a:pPr eaLnBrk="1" hangingPunct="1"/>
            <a:r>
              <a:rPr lang="en-US" altLang="en-US" sz="2000" b="1" dirty="0"/>
              <a:t>EXPAND POWER OF FED. GOV’T </a:t>
            </a:r>
            <a:r>
              <a:rPr lang="en-US" altLang="en-US" sz="2000" b="1" dirty="0" smtClean="0"/>
              <a:t> AT EXPENSE OF THE STATE&amp; </a:t>
            </a:r>
            <a:r>
              <a:rPr lang="en-US" altLang="en-US" sz="2000" b="1" dirty="0"/>
              <a:t>ENCOURAGED GROWTH OF NATIONAL ECONOMY</a:t>
            </a:r>
          </a:p>
          <a:p>
            <a:endParaRPr lang="en-US" sz="1800" b="1" dirty="0"/>
          </a:p>
        </p:txBody>
      </p:sp>
    </p:spTree>
    <p:extLst>
      <p:ext uri="{BB962C8B-B14F-4D97-AF65-F5344CB8AC3E}">
        <p14:creationId xmlns:p14="http://schemas.microsoft.com/office/powerpoint/2010/main" val="33243336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2" dur="500"/>
                                        <p:tgtEl>
                                          <p:spTgt spid="4">
                                            <p:txEl>
                                              <p:pRg st="3" end="3"/>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Effect transition="in" filter="randombar(horizontal)">
                                      <p:cBhvr>
                                        <p:cTn id="25"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715962"/>
          </a:xfrm>
        </p:spPr>
        <p:txBody>
          <a:bodyPr/>
          <a:lstStyle/>
          <a:p>
            <a:r>
              <a:rPr lang="en-US" b="1" dirty="0" smtClean="0"/>
              <a:t>SHORT REVIEW</a:t>
            </a:r>
            <a:endParaRPr lang="en-US" b="1" dirty="0"/>
          </a:p>
        </p:txBody>
      </p:sp>
      <p:sp>
        <p:nvSpPr>
          <p:cNvPr id="6" name="Content Placeholder 5"/>
          <p:cNvSpPr>
            <a:spLocks noGrp="1"/>
          </p:cNvSpPr>
          <p:nvPr>
            <p:ph idx="1"/>
          </p:nvPr>
        </p:nvSpPr>
        <p:spPr>
          <a:xfrm>
            <a:off x="457200" y="990600"/>
            <a:ext cx="8229600" cy="5562600"/>
          </a:xfrm>
        </p:spPr>
        <p:txBody>
          <a:bodyPr/>
          <a:lstStyle/>
          <a:p>
            <a:r>
              <a:rPr lang="en-US" sz="1800" b="1" dirty="0" smtClean="0"/>
              <a:t>FEDERALIST VIEW OF NATIONAL ECONOMY; IF THE NATION SUCCEEDS STATES REAP BENEFITS</a:t>
            </a:r>
          </a:p>
          <a:p>
            <a:endParaRPr lang="en-US" sz="1800" b="1" dirty="0" smtClean="0"/>
          </a:p>
          <a:p>
            <a:r>
              <a:rPr lang="en-US" sz="1800" b="1" dirty="0" smtClean="0"/>
              <a:t>DOMESTIC POLICY UNDER REPUBLICANS: INTERNAL IMPROVEMENTS, BANK RECHARTERED, TARIFFS, MISSOURI COMPROMISE 1820</a:t>
            </a:r>
          </a:p>
          <a:p>
            <a:r>
              <a:rPr lang="en-US" sz="1800" b="1" dirty="0"/>
              <a:t>FOREIGN </a:t>
            </a:r>
            <a:r>
              <a:rPr lang="en-US" sz="1800" b="1" dirty="0" smtClean="0"/>
              <a:t>POLICY: RUSH-BAGOT 1817, ADAMS-ONIS 1819 AND MONROE </a:t>
            </a:r>
            <a:r>
              <a:rPr lang="en-US" sz="1800" b="1" dirty="0"/>
              <a:t>DOCTRINE </a:t>
            </a:r>
            <a:r>
              <a:rPr lang="en-US" sz="1800" b="1" dirty="0" smtClean="0"/>
              <a:t>1823 (WRITTEN BY JQA) EUROPE TO KEEP HANDS OFF NEWLY INDEPENDENT NATIONS IN LATIN AMERICA.  AMERICAN CONTINENT NO LONGER OPEN FOR COLONIZATION. US TO KEEP NOSE OUT OF INTERNAL EUROPEAN STATE AFFAIRS</a:t>
            </a:r>
          </a:p>
          <a:p>
            <a:r>
              <a:rPr lang="en-US" sz="1800" b="1" dirty="0" smtClean="0"/>
              <a:t>ECONOMICS: MCCULLOCH, FLETCHER, DARTMOUTH, GIBBONS</a:t>
            </a:r>
          </a:p>
          <a:p>
            <a:endParaRPr lang="en-US" sz="1800" b="1" dirty="0" smtClean="0"/>
          </a:p>
          <a:p>
            <a:r>
              <a:rPr lang="en-US" sz="1800" b="1" dirty="0" smtClean="0"/>
              <a:t>NATION LITERALLY BROUGHT TOGETHER THROUGH TRANSPORTATION NETWORK- ERIE CANAL &amp; OTHERS: PA, CHESAPEAKE &amp; OHIO, MICHIGAN &amp; ILLIONIS 1848 LINK CHICAGO &amp; MISSISSIPPI RIVERS 1852 CANALS 2X TONNAGE OF RR – 1860 RR MAIN CARRIERS IN ALL PRODUCTS</a:t>
            </a:r>
          </a:p>
          <a:p>
            <a:r>
              <a:rPr lang="en-US" sz="1800" b="1" dirty="0" smtClean="0"/>
              <a:t>RAILROADS ON THEIR WAY</a:t>
            </a:r>
          </a:p>
          <a:p>
            <a:r>
              <a:rPr lang="en-US" sz="1800" b="1" dirty="0" smtClean="0"/>
              <a:t>WEST FEEDS NATION, SOUTH FEEDS FACTORIES, FACTORIES MAKE GOODS</a:t>
            </a:r>
            <a:endParaRPr lang="en-US" sz="1800" b="1" dirty="0"/>
          </a:p>
        </p:txBody>
      </p:sp>
    </p:spTree>
    <p:extLst>
      <p:ext uri="{BB962C8B-B14F-4D97-AF65-F5344CB8AC3E}">
        <p14:creationId xmlns:p14="http://schemas.microsoft.com/office/powerpoint/2010/main" val="10435237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arn(inVertic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arn(inVertic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barn(inVertical)">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barn(inVertical)">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barn(inVertical)">
                                      <p:cBhvr>
                                        <p:cTn id="27" dur="500"/>
                                        <p:tgtEl>
                                          <p:spTgt spid="6">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6">
                                            <p:txEl>
                                              <p:pRg st="7" end="7"/>
                                            </p:txEl>
                                          </p:spTgt>
                                        </p:tgtEl>
                                        <p:attrNameLst>
                                          <p:attrName>style.visibility</p:attrName>
                                        </p:attrNameLst>
                                      </p:cBhvr>
                                      <p:to>
                                        <p:strVal val="visible"/>
                                      </p:to>
                                    </p:set>
                                    <p:animEffect transition="in" filter="barn(inVertical)">
                                      <p:cBhvr>
                                        <p:cTn id="32" dur="500"/>
                                        <p:tgtEl>
                                          <p:spTgt spid="6">
                                            <p:txEl>
                                              <p:pRg st="7" end="7"/>
                                            </p:txEl>
                                          </p:spTgt>
                                        </p:tgtEl>
                                      </p:cBhvr>
                                    </p:animEffect>
                                  </p:childTnLst>
                                </p:cTn>
                              </p:par>
                              <p:par>
                                <p:cTn id="33" presetID="16" presetClass="entr" presetSubtype="21" fill="hold" nodeType="with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animEffect transition="in" filter="barn(inVertical)">
                                      <p:cBhvr>
                                        <p:cTn id="35"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299</TotalTime>
  <Words>589</Words>
  <Application>Microsoft Office PowerPoint</Application>
  <PresentationFormat>On-screen Show (4:3)</PresentationFormat>
  <Paragraphs>55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INDUSTRY CHANGED THE FACE OF AMERICA 1830-1850</vt:lpstr>
      <vt:lpstr>ECONOMIC NATIONALISM UNIFIES THE NATIONAL ECONOMY THE MARSHALL COURT IN ACTION</vt:lpstr>
      <vt:lpstr>DARTMOUTH V WOODWARD 1819 CONTRACT CLAUSE</vt:lpstr>
      <vt:lpstr>MCULLOCH V. MARYLAND 1819 THE BANK, AGAIN</vt:lpstr>
      <vt:lpstr>PANIC 1819-1821  1ST PEACETIME FINANCIAL CRISIS IN U.S   </vt:lpstr>
      <vt:lpstr>GIBBONS v. OGDEN 1824 TRANSPORTATION ISSUE</vt:lpstr>
      <vt:lpstr>SHORT REVIEW</vt:lpstr>
    </vt:vector>
  </TitlesOfParts>
  <Company>Tucson Unified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RAPID GROWTH OF INDUSTRY 1840-1860</dc:title>
  <dc:creator>Sarah Stuart</dc:creator>
  <cp:lastModifiedBy>Stuart, Sarah</cp:lastModifiedBy>
  <cp:revision>48</cp:revision>
  <dcterms:created xsi:type="dcterms:W3CDTF">2011-10-24T16:42:15Z</dcterms:created>
  <dcterms:modified xsi:type="dcterms:W3CDTF">2016-09-29T15:29:02Z</dcterms:modified>
</cp:coreProperties>
</file>