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2" r:id="rId5"/>
    <p:sldId id="259" r:id="rId6"/>
    <p:sldId id="272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871327-9E9A-4EE7-A727-022A49856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5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0CC872C-611C-4974-8A18-90DB7BE9A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31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464F2AD-858C-411D-B857-45778BA0DA31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77810693-7299-4223-B9ED-EB9DEC03AC48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15137B8-3864-4A0A-BFFB-7D8EAC5905D2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ED7B80BB-F724-46A4-8E71-E98AF57ABF09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4639-BA82-4445-964A-23A0202ED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3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AA5F-334C-4022-9641-5956711AC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92056-F5A1-4598-9097-580088B26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0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8E4EA-22CE-4B33-AABE-299FBF2AB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7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BC54-22DB-48CF-8425-910E0A20A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6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27AE-E68C-4AB1-8C34-8CA9C1E1A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D8E83-C270-4CB3-9A9C-3B903338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5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6674-3585-491E-8DFB-94A83AE69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17CB1-4B86-4A8F-8DEF-4B4D8F575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9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389E6-C938-43B5-91D1-8B9B1ECB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0095D-9B50-489D-A3E0-A8EFDAE67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3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5A554-379D-4ABF-8DB2-D7240A3F7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9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DFEF8-4180-4474-9E56-F92DC60BE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38F1-FE54-4880-B997-EC9401A6F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3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9B78A051-B4BE-4B86-A505-89FA49A81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FF3300"/>
                </a:solidFill>
              </a:rPr>
              <a:t>WOODROW WILSON &amp; NEW FREEDOM IN ACTION</a:t>
            </a:r>
            <a:br>
              <a:rPr lang="en-US" sz="4000">
                <a:solidFill>
                  <a:srgbClr val="FF3300"/>
                </a:solidFill>
              </a:rPr>
            </a:br>
            <a:r>
              <a:rPr lang="en-US" sz="4000">
                <a:solidFill>
                  <a:srgbClr val="FF3300"/>
                </a:solidFill>
              </a:rPr>
              <a:t>1912-1916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FF3300"/>
                </a:solidFill>
              </a:rPr>
              <a:t>Objective: To understand Wilson’s progressivism by looking at legislation passed during his first term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352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05200"/>
            <a:ext cx="33337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</a:rPr>
              <a:t>I. ELECTION OF 1912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609600"/>
            <a:ext cx="4343400" cy="6248400"/>
          </a:xfrm>
        </p:spPr>
        <p:txBody>
          <a:bodyPr/>
          <a:lstStyle/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BULLMOOSE CANDIDACY: TR &amp; </a:t>
            </a:r>
            <a:r>
              <a:rPr lang="en-US" altLang="en-US" sz="1600" b="1" u="sng" dirty="0">
                <a:solidFill>
                  <a:schemeClr val="tx2"/>
                </a:solidFill>
                <a:effectLst/>
              </a:rPr>
              <a:t>NEW NATIONALISM</a:t>
            </a:r>
            <a:r>
              <a:rPr lang="en-US" altLang="en-US" sz="1600" b="1" dirty="0">
                <a:solidFill>
                  <a:schemeClr val="tx2"/>
                </a:solidFill>
                <a:effectLst/>
              </a:rPr>
              <a:t>- STRENGTHEN GOV’T, USE GOV’T AS AGENT OF REFORM</a:t>
            </a: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REPUBLICANS: TAFT</a:t>
            </a: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DEMOCRATS: WILSON - </a:t>
            </a:r>
            <a:r>
              <a:rPr lang="en-US" altLang="en-US" sz="1600" b="1" u="sng" dirty="0">
                <a:solidFill>
                  <a:schemeClr val="tx2"/>
                </a:solidFill>
                <a:effectLst/>
              </a:rPr>
              <a:t>NEW FREEDOM</a:t>
            </a:r>
            <a:r>
              <a:rPr lang="en-US" altLang="en-US" sz="1600" b="1" dirty="0">
                <a:solidFill>
                  <a:schemeClr val="tx2"/>
                </a:solidFill>
                <a:effectLst/>
              </a:rPr>
              <a:t>- RESTORE COMPETITION/ FREE MARKET &amp; SMALLER FED GOV</a:t>
            </a: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SOCIALISTS: DEBS (4</a:t>
            </a:r>
            <a:r>
              <a:rPr lang="en-US" altLang="en-US" sz="1600" b="1" baseline="30000" dirty="0">
                <a:solidFill>
                  <a:schemeClr val="tx2"/>
                </a:solidFill>
                <a:effectLst/>
              </a:rPr>
              <a:t>TH</a:t>
            </a:r>
            <a:r>
              <a:rPr lang="en-US" altLang="en-US" sz="1600" b="1" dirty="0">
                <a:solidFill>
                  <a:schemeClr val="tx2"/>
                </a:solidFill>
                <a:effectLst/>
              </a:rPr>
              <a:t> TIME)</a:t>
            </a: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DEMS TOOK BOTH HOUSES </a:t>
            </a:r>
          </a:p>
          <a:p>
            <a:pPr eaLnBrk="1" hangingPunct="1"/>
            <a:endParaRPr lang="en-US" altLang="en-US" sz="1600" b="1" dirty="0">
              <a:solidFill>
                <a:schemeClr val="tx2"/>
              </a:solidFill>
              <a:effectLst/>
            </a:endParaRPr>
          </a:p>
          <a:p>
            <a:pPr eaLnBrk="1" hangingPunct="1"/>
            <a:endParaRPr lang="en-US" altLang="en-US" sz="1600" b="1" dirty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ISSUES FOR WW: DESTROY MONOPOLIES TO ALLOW FOR COMPETITION, ENTREPRE-NUERSHIP, SMALL BUSINESS</a:t>
            </a: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USE GOVERNMNET TO ADDRESS PROBLEMS OF NEW CORPORATE ORDER</a:t>
            </a:r>
          </a:p>
          <a:p>
            <a:pPr eaLnBrk="1" hangingPunct="1"/>
            <a:endParaRPr lang="en-US" altLang="en-US" sz="1400" b="1" dirty="0">
              <a:solidFill>
                <a:schemeClr val="tx2"/>
              </a:solidFill>
              <a:effectLst/>
            </a:endParaRPr>
          </a:p>
        </p:txBody>
      </p:sp>
      <p:pic>
        <p:nvPicPr>
          <p:cNvPr id="3076" name="Picture 9" descr="Debs_campaig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99" y="700488"/>
            <a:ext cx="3611779" cy="27285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0" descr="electoralcollege1912_larg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94" y="3642912"/>
            <a:ext cx="43434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5181600" cy="13716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b="1" dirty="0">
                <a:solidFill>
                  <a:srgbClr val="FF3300"/>
                </a:solidFill>
              </a:rPr>
              <a:t>II. LEGISLATIVE</a:t>
            </a:r>
            <a:r>
              <a:rPr lang="en-US" dirty="0">
                <a:solidFill>
                  <a:srgbClr val="FF3300"/>
                </a:solidFill>
              </a:rPr>
              <a:t> </a:t>
            </a:r>
            <a:r>
              <a:rPr lang="en-US" b="1" dirty="0">
                <a:solidFill>
                  <a:srgbClr val="FF3300"/>
                </a:solidFill>
              </a:rPr>
              <a:t>WINDFALL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9280" y="27542"/>
            <a:ext cx="3810000" cy="6934200"/>
          </a:xfrm>
        </p:spPr>
        <p:txBody>
          <a:bodyPr/>
          <a:lstStyle/>
          <a:p>
            <a:pPr eaLnBrk="1" hangingPunct="1"/>
            <a:r>
              <a:rPr lang="en-US" altLang="en-US" sz="1600" b="1" u="sng" dirty="0">
                <a:solidFill>
                  <a:schemeClr val="tx2"/>
                </a:solidFill>
                <a:effectLst/>
              </a:rPr>
              <a:t>UNDERWOOD TARIFF 1913 </a:t>
            </a:r>
            <a:r>
              <a:rPr lang="en-US" altLang="en-US" sz="1600" b="1" dirty="0">
                <a:solidFill>
                  <a:schemeClr val="tx2"/>
                </a:solidFill>
                <a:effectLst/>
              </a:rPr>
              <a:t>– 1</a:t>
            </a:r>
            <a:r>
              <a:rPr lang="en-US" altLang="en-US" sz="1600" b="1" baseline="30000" dirty="0">
                <a:solidFill>
                  <a:schemeClr val="tx2"/>
                </a:solidFill>
                <a:effectLst/>
              </a:rPr>
              <a:t>ST</a:t>
            </a:r>
            <a:r>
              <a:rPr lang="en-US" altLang="en-US" sz="1600" b="1" dirty="0">
                <a:solidFill>
                  <a:schemeClr val="tx2"/>
                </a:solidFill>
                <a:effectLst/>
              </a:rPr>
              <a:t> RE-DUCTION SINCE 1860: 15% &amp; INCOME TAX PART OF TARIFF</a:t>
            </a:r>
          </a:p>
          <a:p>
            <a:pPr eaLnBrk="1" hangingPunct="1"/>
            <a:endParaRPr lang="en-US" altLang="en-US" sz="1600" b="1" dirty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GRADUATED INCOME TAX 16</a:t>
            </a:r>
            <a:r>
              <a:rPr lang="en-US" altLang="en-US" sz="1600" b="1" baseline="30000" dirty="0">
                <a:solidFill>
                  <a:schemeClr val="tx2"/>
                </a:solidFill>
                <a:effectLst/>
              </a:rPr>
              <a:t>TH</a:t>
            </a:r>
            <a:r>
              <a:rPr lang="en-US" altLang="en-US" sz="1600" b="1" dirty="0">
                <a:solidFill>
                  <a:schemeClr val="tx2"/>
                </a:solidFill>
                <a:effectLst/>
              </a:rPr>
              <a:t> AMEND.</a:t>
            </a:r>
          </a:p>
          <a:p>
            <a:pPr eaLnBrk="1" hangingPunct="1"/>
            <a:endParaRPr lang="en-US" altLang="en-US" sz="1600" b="1" dirty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DIRECT ELECTION OF SENATORS: 17</a:t>
            </a:r>
            <a:r>
              <a:rPr lang="en-US" altLang="en-US" sz="1600" b="1" baseline="30000" dirty="0">
                <a:solidFill>
                  <a:schemeClr val="tx2"/>
                </a:solidFill>
                <a:effectLst/>
              </a:rPr>
              <a:t>TH</a:t>
            </a:r>
          </a:p>
          <a:p>
            <a:pPr eaLnBrk="1" hangingPunct="1"/>
            <a:endParaRPr lang="en-US" altLang="en-US" sz="1600" b="1" baseline="30000" dirty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en-US" altLang="en-US" sz="1600" b="1" u="sng" dirty="0">
                <a:solidFill>
                  <a:schemeClr val="tx2"/>
                </a:solidFill>
                <a:effectLst/>
              </a:rPr>
              <a:t>FEDERAL RESERVE ACT 1913</a:t>
            </a:r>
            <a:r>
              <a:rPr lang="en-US" altLang="en-US" sz="1600" b="1" dirty="0">
                <a:solidFill>
                  <a:schemeClr val="tx2"/>
                </a:solidFill>
                <a:effectLst/>
              </a:rPr>
              <a:t>: SOUND &amp; FLEXIBLE CURRENCY, GREATEST LEG. ACHIEVEMENT: PREVENT PANIC, PROMOTE ECO. GROWTH </a:t>
            </a:r>
          </a:p>
          <a:p>
            <a:pPr eaLnBrk="1" hangingPunct="1"/>
            <a:endParaRPr lang="en-US" altLang="en-US" sz="1600" b="1" dirty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en-US" altLang="en-US" sz="1600" b="1" u="sng" dirty="0">
                <a:solidFill>
                  <a:schemeClr val="tx2"/>
                </a:solidFill>
                <a:effectLst/>
              </a:rPr>
              <a:t>FEDERAL TRADE COMMISSION 1914- </a:t>
            </a:r>
            <a:r>
              <a:rPr lang="en-US" altLang="en-US" sz="1600" b="1" dirty="0">
                <a:solidFill>
                  <a:schemeClr val="tx2"/>
                </a:solidFill>
                <a:effectLst/>
              </a:rPr>
              <a:t>WATCHDOG AGENCY, OUT OF CHARACTER (MORE LIKE TR)</a:t>
            </a:r>
          </a:p>
          <a:p>
            <a:pPr eaLnBrk="1" hangingPunct="1"/>
            <a:endParaRPr lang="en-US" altLang="en-US" sz="1600" b="1" dirty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en-US" altLang="en-US" sz="1600" b="1" u="sng" dirty="0">
                <a:solidFill>
                  <a:schemeClr val="tx2"/>
                </a:solidFill>
                <a:effectLst/>
              </a:rPr>
              <a:t>CLAYTON ANTITRUST ACT 1914</a:t>
            </a:r>
            <a:endParaRPr lang="en-US" altLang="en-US" sz="1600" b="1" dirty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en-US" altLang="en-US" sz="1600" b="1" dirty="0">
                <a:solidFill>
                  <a:schemeClr val="tx2"/>
                </a:solidFill>
                <a:effectLst/>
              </a:rPr>
              <a:t>NEW FREEDOM COMPLETED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BB845A-1632-47A3-A916-09CDE9D2B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703" y="1355075"/>
            <a:ext cx="5307109" cy="32169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E56DF-F7E7-40A0-A348-9BEBAED229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/>
              <a:t>III. AFRICAN AMERICANS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371600"/>
            <a:ext cx="4343400" cy="4724400"/>
          </a:xfrm>
        </p:spPr>
        <p:txBody>
          <a:bodyPr/>
          <a:lstStyle/>
          <a:p>
            <a:r>
              <a:rPr lang="en-US" sz="2000" b="1" i="1" dirty="0">
                <a:effectLst/>
              </a:rPr>
              <a:t>THE SOULS OF BLACK FOLK 1903</a:t>
            </a:r>
          </a:p>
          <a:p>
            <a:r>
              <a:rPr lang="en-US" sz="2000" b="1" dirty="0">
                <a:effectLst/>
              </a:rPr>
              <a:t>JULY 1905 NIAGRA MOVEMENT</a:t>
            </a:r>
          </a:p>
          <a:p>
            <a:r>
              <a:rPr lang="en-US" sz="2000" b="1" dirty="0">
                <a:effectLst/>
              </a:rPr>
              <a:t>W.E.B. DUBOIS  &amp;  WM MONROE TROTTER: OPPOSITION TO B.T. WASHINGTON THESIS</a:t>
            </a:r>
          </a:p>
          <a:p>
            <a:r>
              <a:rPr lang="en-US" sz="2000" b="1" dirty="0">
                <a:effectLst/>
              </a:rPr>
              <a:t>“DECLARATION OF PRINCIPLES”</a:t>
            </a:r>
          </a:p>
          <a:p>
            <a:r>
              <a:rPr lang="en-US" sz="2000" b="1" dirty="0">
                <a:effectLst/>
              </a:rPr>
              <a:t>MET UNTIL 1908, RACE RIOT SPRINGFIELD</a:t>
            </a:r>
          </a:p>
          <a:p>
            <a:r>
              <a:rPr lang="en-US" sz="2000" b="1" dirty="0">
                <a:effectLst/>
              </a:rPr>
              <a:t>N.A.A.C.P. – INTEGRATED ORG TO FIGHT RACISM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38576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37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304800"/>
            <a:ext cx="8763000" cy="106680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FF3300"/>
                </a:solidFill>
                <a:effectLst/>
              </a:rPr>
              <a:t>IV. PROGRESSIVES DISAPPOINTED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70598" y="457200"/>
            <a:ext cx="4873402" cy="624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  <a:effectLst/>
              </a:rPr>
              <a:t>EXCLUSIONARY &amp; LOST SUPPORT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  <a:effectLst/>
              </a:rPr>
              <a:t>LOUIS BRANDEIS – 1</a:t>
            </a:r>
            <a:r>
              <a:rPr lang="en-US" sz="1600" b="1" baseline="30000" dirty="0">
                <a:solidFill>
                  <a:schemeClr val="tx2"/>
                </a:solidFill>
                <a:effectLst/>
              </a:rPr>
              <a:t>ST</a:t>
            </a:r>
            <a:r>
              <a:rPr lang="en-US" sz="1600" b="1" dirty="0">
                <a:solidFill>
                  <a:schemeClr val="tx2"/>
                </a:solidFill>
                <a:effectLst/>
              </a:rPr>
              <a:t> JEWISH SC JUSTICE 1916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u="sng" dirty="0">
                <a:solidFill>
                  <a:schemeClr val="tx2"/>
                </a:solidFill>
                <a:effectLst/>
              </a:rPr>
              <a:t>FEDERAL FARM LOAN ACT 1916 </a:t>
            </a:r>
            <a:r>
              <a:rPr lang="en-US" sz="1600" b="1" dirty="0">
                <a:solidFill>
                  <a:schemeClr val="tx2"/>
                </a:solidFill>
                <a:effectLst/>
              </a:rPr>
              <a:t>GIVE FARMERS CREDIT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  <a:effectLst/>
              </a:rPr>
              <a:t>FEDERAL AID ROAD ACT 1916 1</a:t>
            </a:r>
            <a:r>
              <a:rPr lang="en-US" sz="1600" b="1" baseline="30000" dirty="0">
                <a:solidFill>
                  <a:schemeClr val="tx2"/>
                </a:solidFill>
                <a:effectLst/>
              </a:rPr>
              <a:t>ST</a:t>
            </a:r>
            <a:r>
              <a:rPr lang="en-US" sz="1600" b="1" dirty="0">
                <a:solidFill>
                  <a:schemeClr val="tx2"/>
                </a:solidFill>
                <a:effectLst/>
              </a:rPr>
              <a:t> FEDERAL HIGHWAY FUNDING LAW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>
              <a:solidFill>
                <a:schemeClr val="tx2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u="sng" dirty="0">
                <a:solidFill>
                  <a:schemeClr val="tx2"/>
                </a:solidFill>
                <a:effectLst/>
              </a:rPr>
              <a:t>KEATING OWEN ACT 1916</a:t>
            </a:r>
            <a:r>
              <a:rPr lang="en-US" sz="1600" b="1" dirty="0">
                <a:solidFill>
                  <a:schemeClr val="tx2"/>
                </a:solidFill>
                <a:effectLst/>
              </a:rPr>
              <a:t>: FED. REG-ULATION OF COMMERCE IN GOODS MFG. BY KIDS UNDER 14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u="sng" dirty="0">
                <a:solidFill>
                  <a:schemeClr val="tx2"/>
                </a:solidFill>
                <a:effectLst/>
              </a:rPr>
              <a:t>ADAMSON ACT 1916: </a:t>
            </a:r>
            <a:r>
              <a:rPr lang="en-US" sz="1600" b="1" dirty="0">
                <a:solidFill>
                  <a:schemeClr val="tx2"/>
                </a:solidFill>
                <a:effectLst/>
              </a:rPr>
              <a:t>8 HOUR DAY FOR RR WORKERS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  <a:effectLst/>
              </a:rPr>
              <a:t>FEDERAL WORKMEN’S COMPENSATION ACT 1916</a:t>
            </a:r>
            <a:endParaRPr lang="en-US" sz="16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  <a:effectLst/>
              </a:rPr>
              <a:t>NO AMENDMENT FOR WOMEN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  <a:effectLst/>
              </a:rPr>
              <a:t>HAMMER V. DAGENHART 1918 KEATING OWEN UNCONSTITUTIONAL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  <a:effectLst/>
              </a:rPr>
              <a:t>OVERTURNED 1941 US V. DARBY LUMBER CO.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>
              <a:solidFill>
                <a:schemeClr val="tx2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2"/>
                </a:solidFill>
                <a:effectLst/>
              </a:rPr>
              <a:t>LUDLOW MASSACRE 1914: LABOR RAGED</a:t>
            </a:r>
          </a:p>
        </p:txBody>
      </p: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3457575" cy="20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1C624B-7678-4731-A13F-D709B13C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3276600"/>
            <a:ext cx="4041998" cy="26885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83CCB-3562-4334-9AF9-81BC9A6B65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2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2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2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2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2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2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2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36A8ED-6CF2-4391-B229-3BB8BA056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8256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Lucida Bright" panose="02040602050505020304" pitchFamily="18" charset="0"/>
              </a:rPr>
              <a:t>V. WILSON &amp; FOREIGN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98B647-34DD-4647-8851-F7AF585B5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124" y="1082567"/>
            <a:ext cx="4388726" cy="5094396"/>
          </a:xfrm>
        </p:spPr>
        <p:txBody>
          <a:bodyPr>
            <a:normAutofit/>
          </a:bodyPr>
          <a:lstStyle/>
          <a:p>
            <a:r>
              <a:rPr lang="en-US" sz="1400" b="1" dirty="0">
                <a:latin typeface="Lucida Bright" panose="02040602050505020304" pitchFamily="18" charset="0"/>
              </a:rPr>
              <a:t>A. MEXICO</a:t>
            </a:r>
          </a:p>
          <a:p>
            <a:endParaRPr lang="en-US" sz="1400" b="1" dirty="0">
              <a:latin typeface="Lucida Bright" panose="02040602050505020304" pitchFamily="18" charset="0"/>
            </a:endParaRPr>
          </a:p>
          <a:p>
            <a:r>
              <a:rPr lang="en-US" sz="1400" b="1" dirty="0">
                <a:latin typeface="Lucida Bright" panose="02040602050505020304" pitchFamily="18" charset="0"/>
              </a:rPr>
              <a:t>MISSIONARY DIPLOMACY </a:t>
            </a:r>
          </a:p>
          <a:p>
            <a:r>
              <a:rPr lang="en-US" sz="1400" b="1" dirty="0">
                <a:latin typeface="Lucida Bright" panose="02040602050505020304" pitchFamily="18" charset="0"/>
              </a:rPr>
              <a:t>AVOIDED JINGOISM OF TR</a:t>
            </a:r>
          </a:p>
          <a:p>
            <a:pPr marL="0" indent="0">
              <a:buNone/>
            </a:pPr>
            <a:endParaRPr lang="en-US" sz="1400" b="1" dirty="0">
              <a:latin typeface="Lucida Bright" panose="02040602050505020304" pitchFamily="18" charset="0"/>
            </a:endParaRPr>
          </a:p>
          <a:p>
            <a:endParaRPr lang="en-US" sz="1400" b="1" dirty="0">
              <a:latin typeface="Lucida Bright" panose="02040602050505020304" pitchFamily="18" charset="0"/>
            </a:endParaRPr>
          </a:p>
          <a:p>
            <a:r>
              <a:rPr lang="en-US" sz="1400" b="1" dirty="0">
                <a:latin typeface="Lucida Bright" panose="02040602050505020304" pitchFamily="18" charset="0"/>
              </a:rPr>
              <a:t>1914 HUERTA RESIGNED</a:t>
            </a:r>
          </a:p>
          <a:p>
            <a:r>
              <a:rPr lang="en-US" sz="1400" b="1" dirty="0">
                <a:latin typeface="Lucida Bright" panose="02040602050505020304" pitchFamily="18" charset="0"/>
              </a:rPr>
              <a:t>VILLA &amp; CARRANZA VIE FOR POWER</a:t>
            </a:r>
          </a:p>
          <a:p>
            <a:r>
              <a:rPr lang="en-US" sz="1400" b="1" dirty="0">
                <a:latin typeface="Lucida Bright" panose="02040602050505020304" pitchFamily="18" charset="0"/>
              </a:rPr>
              <a:t>CARRANZA ‘WON’ &amp; RECOGNIZED BY U.S.</a:t>
            </a:r>
          </a:p>
          <a:p>
            <a:endParaRPr lang="en-US" sz="1400" b="1" dirty="0">
              <a:latin typeface="Lucida Bright" panose="02040602050505020304" pitchFamily="18" charset="0"/>
            </a:endParaRPr>
          </a:p>
          <a:p>
            <a:r>
              <a:rPr lang="en-US" sz="1400" b="1" dirty="0">
                <a:latin typeface="Lucida Bright" panose="02040602050505020304" pitchFamily="18" charset="0"/>
              </a:rPr>
              <a:t>VILLA RETALIATED, KILLED 23 U.S. CITIZENS IN MX &amp; US</a:t>
            </a:r>
          </a:p>
          <a:p>
            <a:endParaRPr lang="en-US" sz="1400" b="1" dirty="0">
              <a:latin typeface="Lucida Bright" panose="02040602050505020304" pitchFamily="18" charset="0"/>
            </a:endParaRPr>
          </a:p>
          <a:p>
            <a:r>
              <a:rPr lang="en-US" sz="1400" b="1" dirty="0">
                <a:latin typeface="Lucida Bright" panose="02040602050505020304" pitchFamily="18" charset="0"/>
              </a:rPr>
              <a:t>U.S. PUSUED VILLA, MORE DEATH, CARRANZA ORDERED TROOPS AGAINST U.S. &amp; FORCED U.S. TO WITHDRAW</a:t>
            </a:r>
          </a:p>
          <a:p>
            <a:endParaRPr lang="en-US" sz="1400" b="1" dirty="0">
              <a:latin typeface="Lucida Bright" panose="02040602050505020304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49F245-45E4-41BB-9BCB-275D5A0497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4850" y="914400"/>
            <a:ext cx="4371634" cy="298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1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1073</TotalTime>
  <Words>410</Words>
  <Application>Microsoft Office PowerPoint</Application>
  <PresentationFormat>On-screen Show (4:3)</PresentationFormat>
  <Paragraphs>65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Lucida Bright</vt:lpstr>
      <vt:lpstr>Tahoma</vt:lpstr>
      <vt:lpstr>Wingdings</vt:lpstr>
      <vt:lpstr>Textured</vt:lpstr>
      <vt:lpstr>WOODROW WILSON &amp; NEW FREEDOM IN ACTION 1912-1916</vt:lpstr>
      <vt:lpstr>I. ELECTION OF 1912</vt:lpstr>
      <vt:lpstr>II. LEGISLATIVE WINDFALL</vt:lpstr>
      <vt:lpstr>III. AFRICAN AMERICANS</vt:lpstr>
      <vt:lpstr>IV. PROGRESSIVES DISAPPOINTED</vt:lpstr>
      <vt:lpstr>V. WILSON &amp; FOREIGN POLICY</vt:lpstr>
    </vt:vector>
  </TitlesOfParts>
  <Company>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WOODROW WILSON &amp; NEW FREEDOM IN ACTION 1912-1916</dc:title>
  <dc:creator>HP Authorized Customer</dc:creator>
  <cp:lastModifiedBy>Stuart, Sarah</cp:lastModifiedBy>
  <cp:revision>35</cp:revision>
  <dcterms:created xsi:type="dcterms:W3CDTF">2012-01-16T19:52:25Z</dcterms:created>
  <dcterms:modified xsi:type="dcterms:W3CDTF">2021-02-09T23:05:11Z</dcterms:modified>
</cp:coreProperties>
</file>