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4B19-F2C0-4665-8160-DF76759A6473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CEABE-9173-4353-B821-D02B12EB1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6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6DD8-170A-433B-AD1B-455D11C4C105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F682-3437-4908-8FA5-94CD74486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81C2D-4AA6-4BD8-A9E6-ACF3D80D5C87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27-8BCB-4E00-B942-AD21010D6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3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5C3C4-C849-430D-8907-6D89E2944C7F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E4D8A-71FC-4D21-8E4C-DFC9BEF497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8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30567-0746-4A43-8C82-DDBA59872993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9F7E6-9CA2-4E57-8608-6492B82B5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5C5950C8-C5D1-46F2-A6E9-B0F949FCD56D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56B9D-9039-48A9-9658-477FFD614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5" r="5464"/>
          <a:stretch/>
        </p:blipFill>
        <p:spPr>
          <a:xfrm>
            <a:off x="20" y="10"/>
            <a:ext cx="5626021" cy="4571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Content Placeholder 8" descr="135228027_dba9b79cb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3594" r="25237"/>
          <a:stretch/>
        </p:blipFill>
        <p:spPr>
          <a:xfrm>
            <a:off x="5626041" y="10"/>
            <a:ext cx="3517959" cy="4571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Title 6"/>
          <p:cNvSpPr>
            <a:spLocks noGrp="1"/>
          </p:cNvSpPr>
          <p:nvPr>
            <p:ph type="title"/>
          </p:nvPr>
        </p:nvSpPr>
        <p:spPr>
          <a:xfrm>
            <a:off x="1066800" y="4595191"/>
            <a:ext cx="67437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100" b="1" dirty="0"/>
              <a:t>A NEW GOVERNMENT IN ACTION</a:t>
            </a:r>
            <a:br>
              <a:rPr lang="en-US" sz="2100" b="1" dirty="0"/>
            </a:br>
            <a:r>
              <a:rPr lang="en-US" sz="2100" b="1" dirty="0"/>
              <a:t>HOW DID THE CONSTITUTIONAL GOVERNMNET IN AMERICA TAKE SHAPE</a:t>
            </a:r>
            <a:r>
              <a:rPr lang="en-US" sz="21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Content Placeholder 5" descr="gw oath of office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6766" r="20350" b="-1"/>
          <a:stretch/>
        </p:blipFill>
        <p:spPr>
          <a:xfrm>
            <a:off x="3488181" y="10"/>
            <a:ext cx="5655818" cy="68579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601" y="-59688"/>
            <a:ext cx="2522980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</a:rPr>
              <a:t>WASHINGTON’S PRESIDENCY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FIRST TERM: 1789-1794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728043"/>
            <a:ext cx="2929381" cy="512995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486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</a:rPr>
              <a:t>ELECTORAL COLLEGE- 2/9/89  ELECTOR CASTS 2 VOTES</a:t>
            </a:r>
          </a:p>
          <a:p>
            <a:pPr marL="54864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700" b="1" dirty="0">
              <a:solidFill>
                <a:schemeClr val="bg1"/>
              </a:solidFill>
            </a:endParaRPr>
          </a:p>
          <a:p>
            <a:pPr marL="5486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</a:rPr>
              <a:t>PRESIDENT MOST VOTES- EVERY ELECTOR IN EVERY STATE CAST A VOTE FOR WASHINGTON</a:t>
            </a:r>
          </a:p>
          <a:p>
            <a:pPr marL="54864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700" b="1" dirty="0">
              <a:solidFill>
                <a:schemeClr val="bg1"/>
              </a:solidFill>
            </a:endParaRPr>
          </a:p>
          <a:p>
            <a:pPr marL="5486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</a:rPr>
              <a:t>VICE PRESIDENT 2</a:t>
            </a:r>
            <a:r>
              <a:rPr lang="en-US" sz="1700" b="1" baseline="30000" dirty="0">
                <a:solidFill>
                  <a:schemeClr val="bg1"/>
                </a:solidFill>
              </a:rPr>
              <a:t>ND</a:t>
            </a:r>
            <a:r>
              <a:rPr lang="en-US" sz="1700" b="1" dirty="0">
                <a:solidFill>
                  <a:schemeClr val="bg1"/>
                </a:solidFill>
              </a:rPr>
              <a:t> MOST VOTES JOHN ADAMS</a:t>
            </a:r>
          </a:p>
          <a:p>
            <a:pPr marL="54864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700" b="1" dirty="0">
              <a:solidFill>
                <a:schemeClr val="bg1"/>
              </a:solidFill>
            </a:endParaRPr>
          </a:p>
          <a:p>
            <a:pPr marL="5486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</a:rPr>
              <a:t>OATH OF OFFICE: NY FEDERAL HALL 4/30/89</a:t>
            </a:r>
          </a:p>
          <a:p>
            <a:pPr marL="54864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Content Placeholder 4" descr="members-of-first-cabinet-of-first-us-president-george-washington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9058" r="1" b="1"/>
          <a:stretch/>
        </p:blipFill>
        <p:spPr>
          <a:xfrm>
            <a:off x="3488181" y="10"/>
            <a:ext cx="5655818" cy="68579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6036" y="152400"/>
            <a:ext cx="2522980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>
                <a:solidFill>
                  <a:schemeClr val="bg1"/>
                </a:solidFill>
              </a:rPr>
              <a:t>WASHINGTON’S CABINET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466036" y="2032844"/>
            <a:ext cx="2522980" cy="497755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chemeClr val="bg1"/>
                </a:solidFill>
              </a:rPr>
              <a:t>JEFFERSON: STATE</a:t>
            </a:r>
          </a:p>
          <a:p>
            <a:pPr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chemeClr val="bg1"/>
                </a:solidFill>
              </a:rPr>
              <a:t>KNOX: WAR – EXPANSION W/ HONOR WAS POLICY W/ NATIVE AMERICANS</a:t>
            </a:r>
          </a:p>
          <a:p>
            <a:pPr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chemeClr val="bg1"/>
                </a:solidFill>
              </a:rPr>
              <a:t>HAMILTON: TREASURY</a:t>
            </a:r>
          </a:p>
          <a:p>
            <a:pPr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chemeClr val="bg1"/>
                </a:solidFill>
              </a:rPr>
              <a:t>RANDOLPH: ATTORNEY GENERAL</a:t>
            </a:r>
          </a:p>
          <a:p>
            <a:pPr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330" y="0"/>
            <a:ext cx="940573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>
                <a:solidFill>
                  <a:srgbClr val="002060"/>
                </a:solidFill>
                <a:effectLst/>
              </a:rPr>
              <a:t>NATIONAL JUSTICE &amp; BILL OF RIGHTS (Fed#51)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5867400"/>
          </a:xfrm>
        </p:spPr>
        <p:txBody>
          <a:bodyPr rtlCol="0"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ARTICLE III, SECTION 1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NO CONSTITUTIONAL GUIDANCE FOR NATIONAL COURT SYSTEM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US" sz="1800" b="1" dirty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JUDICIARY ACT 1789: ESTABLISHED US FEDERAL JUDICIAL SYSTEM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FEDERAL DISTRICT COURT IN EACH  STATE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US" sz="1800" b="1" dirty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SUPREME COURT: FINAL JURISDICTION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JUDICIAL REVIEW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U.S. CONSTITUTION SUPREME LAW OF </a:t>
            </a:r>
            <a:r>
              <a:rPr lang="en-US" sz="1800" b="1">
                <a:solidFill>
                  <a:srgbClr val="002060"/>
                </a:solidFill>
              </a:rPr>
              <a:t>THE LAND – FED #51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715000"/>
          </a:xfrm>
        </p:spPr>
        <p:txBody>
          <a:bodyPr rtlCol="0"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MADISON: AUTHOR: RATIFIED 1791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1-8 GUARANTEE OF PERSONAL LIBERTIES, INDIVIDUAL RIGHTS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9 -</a:t>
            </a:r>
            <a:r>
              <a:rPr lang="en-US" b="1" dirty="0">
                <a:solidFill>
                  <a:srgbClr val="002060"/>
                </a:solidFill>
              </a:rPr>
              <a:t>RIGHTS NOT LISTED ARE NOT DENIED</a:t>
            </a:r>
            <a:endParaRPr lang="en-US" sz="1800" b="1" dirty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1</a:t>
            </a:r>
            <a:r>
              <a:rPr lang="en-US" sz="1800" b="1" dirty="0">
                <a:solidFill>
                  <a:srgbClr val="002060"/>
                </a:solidFill>
              </a:rPr>
              <a:t>0 -POWERS NOT GIVEN TO FED RESERVED FOR STATES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</a:rPr>
              <a:t>NO SERIOUS CHECK ON FRAMER’S NATIONALIST OBJECTIVES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sz="1800" b="1" dirty="0">
                <a:solidFill>
                  <a:srgbClr val="002060"/>
                </a:solidFill>
              </a:rPr>
              <a:t>CHISOLM V. GEORGIA 1793: CONGRESS OVERRULED SC &amp; GET 11</a:t>
            </a:r>
            <a:r>
              <a:rPr lang="en-US" sz="1800" b="1" baseline="30000" dirty="0">
                <a:solidFill>
                  <a:srgbClr val="002060"/>
                </a:solidFill>
              </a:rPr>
              <a:t>TH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AMENDMENT: PROHIBITS </a:t>
            </a:r>
            <a:r>
              <a:rPr lang="en-US" b="1" dirty="0">
                <a:solidFill>
                  <a:srgbClr val="002060"/>
                </a:solidFill>
              </a:rPr>
              <a:t>FED COURTS FROM HEARING CERTAIN SUITS AGAINST STATES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A248C-5DA8-4B0A-990D-77FBC071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2" y="152400"/>
            <a:ext cx="5618480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C0F55-7283-4C19-97BD-78A1E295A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59" y="152400"/>
            <a:ext cx="3200400" cy="3100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9FE92-AFD8-4DC0-8946-9F63F6A2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5" y="2927038"/>
            <a:ext cx="4788930" cy="3477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C3C2F-5E45-423B-AA5D-DC80178FD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429000"/>
            <a:ext cx="3687051" cy="31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9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7" descr="HAMILTON_exb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543" r="531"/>
          <a:stretch/>
        </p:blipFill>
        <p:spPr>
          <a:xfrm>
            <a:off x="76200" y="0"/>
            <a:ext cx="457200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3365473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THE ROLE &amp; INFLUENCE OF HAMILTON  &amp; FORMULATION OF FEDERAL POLICY 1789-94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057955" y="-228600"/>
            <a:ext cx="3603699" cy="7162799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&amp; ASSUMPTION: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STRENGTHEN COUNTRY’S CREDIT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DEFER DEBT PAYMENTS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ENTICE WEALTHY TO INVEST IN FEDERAL GOVERNMENT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ASSUME ALL STATE DEBTS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CONCENTRATE POWER IN NAT’L GOV’T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OPPOSITION GREAT: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EXCISE TAX ON WHISKEY 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TARIFFS ON IMPORTS 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‘REALLY’ HOLDS THE BONDS &amp; THEREFORE GETS PAID?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BANK: 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RAISE $ THROUGH STOCK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LOOSE VS. STRICT CONSTRUCTION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NECESSARY &amp; PROPER’ CLAUSE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IMPLIED POWERS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MANUFACTURING CLASS BENEFITED</a:t>
            </a:r>
          </a:p>
          <a:p>
            <a:pPr marL="342900" indent="-228600" algn="l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RISE OF POLITICAL PARTIES</a:t>
            </a:r>
            <a:br>
              <a:rPr lang="en-US" dirty="0"/>
            </a:br>
            <a:r>
              <a:rPr lang="en-US" sz="2400" dirty="0"/>
              <a:t>BATTLE BETWEEN JEFFERSON &amp; HAMILTON</a:t>
            </a:r>
            <a:endParaRPr lang="en-US" dirty="0"/>
          </a:p>
        </p:txBody>
      </p:sp>
      <p:sp>
        <p:nvSpPr>
          <p:cNvPr id="7173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>
                <a:solidFill>
                  <a:srgbClr val="002060"/>
                </a:solidFill>
              </a:rPr>
              <a:t>FEDERALISTS</a:t>
            </a:r>
            <a:r>
              <a:rPr lang="en-US" dirty="0"/>
              <a:t>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>
                <a:solidFill>
                  <a:srgbClr val="002060"/>
                </a:solidFill>
              </a:rPr>
              <a:t>REPUBLICANS</a:t>
            </a:r>
          </a:p>
        </p:txBody>
      </p:sp>
      <p:sp>
        <p:nvSpPr>
          <p:cNvPr id="9221" name="Content Placeholder 6"/>
          <p:cNvSpPr>
            <a:spLocks noGrp="1"/>
          </p:cNvSpPr>
          <p:nvPr>
            <p:ph sz="quarter" idx="2"/>
          </p:nvPr>
        </p:nvSpPr>
        <p:spPr>
          <a:xfrm>
            <a:off x="0" y="2057400"/>
            <a:ext cx="3962400" cy="4114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HAMILTON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LOOSE CONSTRUCTION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CAPITAL IS WAY TO SUCCESS &amp;  NATIONAL ORDER IN THE UNITED STATES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SUPPORT GREAT BRITIAN</a:t>
            </a:r>
          </a:p>
          <a:p>
            <a:pPr eaLnBrk="1" hangingPunct="1"/>
            <a:endParaRPr lang="en-US" altLang="en-US" sz="3800" dirty="0"/>
          </a:p>
          <a:p>
            <a:pPr eaLnBrk="1" hangingPunct="1"/>
            <a:endParaRPr lang="en-US" altLang="en-US" sz="3800" dirty="0"/>
          </a:p>
          <a:p>
            <a:pPr eaLnBrk="1" hangingPunct="1"/>
            <a:endParaRPr lang="en-US" altLang="en-US" sz="38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9222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270375" cy="44545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JEFFERSON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STRICT CONSTRUCTION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LAND IS WAY TO SUCCESS &amp; NATIONAL ORDER IN UNITED STATES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SUPPORT FRANCE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798F2-A5CE-C746-13DE-0EDFF9F1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33129"/>
            <a:ext cx="228371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700" dirty="0"/>
              <a:t>2ND ELECTION OF GEORGE WASHINGTON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550036-64D9-76FC-97C9-6EF6FDE63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467" y="1728999"/>
            <a:ext cx="6682740" cy="51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544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1135</TotalTime>
  <Words>341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 2</vt:lpstr>
      <vt:lpstr>Parcel</vt:lpstr>
      <vt:lpstr>A NEW GOVERNMENT IN ACTION HOW DID THE CONSTITUTIONAL GOVERNMNET IN AMERICA TAKE SHAPE?</vt:lpstr>
      <vt:lpstr>WASHINGTON’S PRESIDENCY  FIRST TERM: 1789-1794</vt:lpstr>
      <vt:lpstr>WASHINGTON’S CABINET</vt:lpstr>
      <vt:lpstr>NATIONAL JUSTICE &amp; BILL OF RIGHTS (Fed#51)</vt:lpstr>
      <vt:lpstr>PowerPoint Presentation</vt:lpstr>
      <vt:lpstr>THE ROLE &amp; INFLUENCE OF HAMILTON  &amp; FORMULATION OF FEDERAL POLICY 1789-94</vt:lpstr>
      <vt:lpstr>THE RISE OF POLITICAL PARTIES BATTLE BETWEEN JEFFERSON &amp; HAMILTON</vt:lpstr>
      <vt:lpstr>2ND ELECTION OF GEORGE WASHINGTON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GOVERNMENT IN ACTION HOW DID THE CONSTITUTIONAL GOVERNMNET IN AMERICA TAKE SHAPE?</dc:title>
  <dc:creator>Sarah Stuart</dc:creator>
  <cp:lastModifiedBy>Stuart, Sarah</cp:lastModifiedBy>
  <cp:revision>58</cp:revision>
  <dcterms:created xsi:type="dcterms:W3CDTF">2011-09-14T21:49:06Z</dcterms:created>
  <dcterms:modified xsi:type="dcterms:W3CDTF">2022-07-15T22:24:59Z</dcterms:modified>
</cp:coreProperties>
</file>