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sldIdLst>
    <p:sldId id="317" r:id="rId5"/>
    <p:sldId id="256" r:id="rId6"/>
    <p:sldId id="260" r:id="rId7"/>
    <p:sldId id="332" r:id="rId8"/>
    <p:sldId id="325" r:id="rId9"/>
    <p:sldId id="331" r:id="rId10"/>
    <p:sldId id="265" r:id="rId11"/>
    <p:sldId id="266" r:id="rId12"/>
    <p:sldId id="267" r:id="rId13"/>
    <p:sldId id="327" r:id="rId14"/>
    <p:sldId id="328" r:id="rId15"/>
    <p:sldId id="268" r:id="rId16"/>
    <p:sldId id="269" r:id="rId17"/>
    <p:sldId id="333" r:id="rId18"/>
    <p:sldId id="33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29293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p:cViewPr varScale="1">
        <p:scale>
          <a:sx n="52" d="100"/>
          <a:sy n="52" d="100"/>
        </p:scale>
        <p:origin x="5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25B828-460E-46E8-8E23-156437573964}"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BC654-59F4-4C51-848A-78EFBC6B171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5B828-460E-46E8-8E23-156437573964}"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5B828-460E-46E8-8E23-156437573964}"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5B828-460E-46E8-8E23-156437573964}"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5B828-460E-46E8-8E23-156437573964}"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BC654-59F4-4C51-848A-78EFBC6B171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25B828-460E-46E8-8E23-156437573964}"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25B828-460E-46E8-8E23-156437573964}"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BC654-59F4-4C51-848A-78EFBC6B171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5B828-460E-46E8-8E23-156437573964}"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5B828-460E-46E8-8E23-156437573964}"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5B828-460E-46E8-8E23-156437573964}"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BC654-59F4-4C51-848A-78EFBC6B171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5B828-460E-46E8-8E23-156437573964}"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BC654-59F4-4C51-848A-78EFBC6B17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925B828-460E-46E8-8E23-156437573964}" type="datetimeFigureOut">
              <a:rPr lang="en-US" smtClean="0"/>
              <a:t>6/15/2022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24BC654-59F4-4C51-848A-78EFBC6B17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hsapush2015.weebly.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3C56-47B9-4FE2-BCC9-37CE10449FA4}"/>
              </a:ext>
            </a:extLst>
          </p:cNvPr>
          <p:cNvSpPr>
            <a:spLocks noGrp="1"/>
          </p:cNvSpPr>
          <p:nvPr>
            <p:ph type="title"/>
          </p:nvPr>
        </p:nvSpPr>
        <p:spPr/>
        <p:txBody>
          <a:bodyPr/>
          <a:lstStyle/>
          <a:p>
            <a:pPr algn="ctr"/>
            <a:r>
              <a:rPr lang="en-US" b="1" dirty="0">
                <a:solidFill>
                  <a:srgbClr val="002060"/>
                </a:solidFill>
                <a:latin typeface="Bookman Old Style" panose="02050604050505020204" pitchFamily="18" charset="0"/>
              </a:rPr>
              <a:t>WELCOME TO APUSH</a:t>
            </a:r>
          </a:p>
        </p:txBody>
      </p:sp>
      <p:sp>
        <p:nvSpPr>
          <p:cNvPr id="3" name="Content Placeholder 2">
            <a:extLst>
              <a:ext uri="{FF2B5EF4-FFF2-40B4-BE49-F238E27FC236}">
                <a16:creationId xmlns:a16="http://schemas.microsoft.com/office/drawing/2014/main" id="{55A3F15D-C49E-4F8B-9E86-D15BD097522A}"/>
              </a:ext>
            </a:extLst>
          </p:cNvPr>
          <p:cNvSpPr>
            <a:spLocks noGrp="1"/>
          </p:cNvSpPr>
          <p:nvPr>
            <p:ph idx="1"/>
          </p:nvPr>
        </p:nvSpPr>
        <p:spPr/>
        <p:txBody>
          <a:bodyPr/>
          <a:lstStyle/>
          <a:p>
            <a:r>
              <a:rPr lang="en-US" b="1" spc="-100" dirty="0">
                <a:solidFill>
                  <a:srgbClr val="D2533C"/>
                </a:solidFill>
                <a:ea typeface="+mj-ea"/>
                <a:cs typeface="+mj-cs"/>
                <a:hlinkClick r:id="rId2">
                  <a:extLst>
                    <a:ext uri="{A12FA001-AC4F-418D-AE19-62706E023703}">
                      <ahyp:hlinkClr xmlns:ahyp="http://schemas.microsoft.com/office/drawing/2018/hyperlinkcolor" val="tx"/>
                    </a:ext>
                  </a:extLst>
                </a:hlinkClick>
              </a:rPr>
              <a:t>Dr. Hosmer, Mr. </a:t>
            </a:r>
            <a:r>
              <a:rPr lang="en-US" b="1" spc="-100" dirty="0" err="1">
                <a:solidFill>
                  <a:srgbClr val="D2533C"/>
                </a:solidFill>
                <a:ea typeface="+mj-ea"/>
                <a:cs typeface="+mj-cs"/>
                <a:hlinkClick r:id="rId2">
                  <a:extLst>
                    <a:ext uri="{A12FA001-AC4F-418D-AE19-62706E023703}">
                      <ahyp:hlinkClr xmlns:ahyp="http://schemas.microsoft.com/office/drawing/2018/hyperlinkcolor" val="tx"/>
                    </a:ext>
                  </a:extLst>
                </a:hlinkClick>
              </a:rPr>
              <a:t>Ancharski</a:t>
            </a:r>
            <a:r>
              <a:rPr lang="en-US" b="1" spc="-100" dirty="0">
                <a:solidFill>
                  <a:srgbClr val="D2533C"/>
                </a:solidFill>
                <a:ea typeface="+mj-ea"/>
                <a:cs typeface="+mj-cs"/>
                <a:hlinkClick r:id="rId2">
                  <a:extLst>
                    <a:ext uri="{A12FA001-AC4F-418D-AE19-62706E023703}">
                      <ahyp:hlinkClr xmlns:ahyp="http://schemas.microsoft.com/office/drawing/2018/hyperlinkcolor" val="tx"/>
                    </a:ext>
                  </a:extLst>
                </a:hlinkClick>
              </a:rPr>
              <a:t> &amp; Ms. Stuart</a:t>
            </a:r>
          </a:p>
          <a:p>
            <a:pPr marL="0" indent="0">
              <a:buNone/>
            </a:pPr>
            <a:endParaRPr lang="en-US" b="1" spc="-100" dirty="0">
              <a:solidFill>
                <a:srgbClr val="D2533C"/>
              </a:solidFill>
              <a:ea typeface="+mj-ea"/>
              <a:cs typeface="+mj-cs"/>
              <a:hlinkClick r:id="rId2">
                <a:extLst>
                  <a:ext uri="{A12FA001-AC4F-418D-AE19-62706E023703}">
                    <ahyp:hlinkClr xmlns:ahyp="http://schemas.microsoft.com/office/drawing/2018/hyperlinkcolor" val="tx"/>
                  </a:ext>
                </a:extLst>
              </a:hlinkClick>
            </a:endParaRPr>
          </a:p>
          <a:p>
            <a:r>
              <a:rPr lang="en-US" b="1" spc="-100" dirty="0">
                <a:solidFill>
                  <a:srgbClr val="D2533C"/>
                </a:solidFill>
                <a:ea typeface="+mj-ea"/>
                <a:cs typeface="+mj-cs"/>
                <a:hlinkClick r:id="rId2">
                  <a:extLst>
                    <a:ext uri="{A12FA001-AC4F-418D-AE19-62706E023703}">
                      <ahyp:hlinkClr xmlns:ahyp="http://schemas.microsoft.com/office/drawing/2018/hyperlinkcolor" val="tx"/>
                    </a:ext>
                  </a:extLst>
                </a:hlinkClick>
              </a:rPr>
              <a:t>https://uhsapush2015.weebly.com</a:t>
            </a:r>
            <a:r>
              <a:rPr lang="en-US" sz="2800" b="1" spc="-100" dirty="0">
                <a:solidFill>
                  <a:srgbClr val="D2533C"/>
                </a:solidFill>
                <a:ea typeface="+mj-ea"/>
                <a:cs typeface="+mj-cs"/>
                <a:hlinkClick r:id="rId2">
                  <a:extLst>
                    <a:ext uri="{A12FA001-AC4F-418D-AE19-62706E023703}">
                      <ahyp:hlinkClr xmlns:ahyp="http://schemas.microsoft.com/office/drawing/2018/hyperlinkcolor" val="tx"/>
                    </a:ext>
                  </a:extLst>
                </a:hlinkClick>
              </a:rPr>
              <a:t>/</a:t>
            </a:r>
            <a:r>
              <a:rPr lang="en-US" sz="2800" b="1" spc="-100" dirty="0">
                <a:solidFill>
                  <a:srgbClr val="D2533C"/>
                </a:solidFill>
                <a:ea typeface="+mj-ea"/>
                <a:cs typeface="+mj-cs"/>
              </a:rPr>
              <a:t> - bookmark it! </a:t>
            </a:r>
          </a:p>
          <a:p>
            <a:endParaRPr lang="en-US" sz="2800" b="1" spc="-100" dirty="0">
              <a:solidFill>
                <a:srgbClr val="D2533C"/>
              </a:solidFill>
              <a:ea typeface="+mj-ea"/>
              <a:cs typeface="+mj-cs"/>
            </a:endParaRPr>
          </a:p>
          <a:p>
            <a:r>
              <a:rPr lang="en-US" sz="2800" b="1" spc="-100" dirty="0">
                <a:solidFill>
                  <a:srgbClr val="D2533C"/>
                </a:solidFill>
                <a:ea typeface="+mj-ea"/>
                <a:cs typeface="+mj-cs"/>
              </a:rPr>
              <a:t>Unit Overview – on website, use it to check for understanding</a:t>
            </a:r>
          </a:p>
          <a:p>
            <a:endParaRPr lang="en-US" sz="2800" b="1" spc="-100" dirty="0">
              <a:solidFill>
                <a:srgbClr val="D2533C"/>
              </a:solidFill>
              <a:ea typeface="+mj-ea"/>
              <a:cs typeface="+mj-cs"/>
            </a:endParaRPr>
          </a:p>
          <a:p>
            <a:r>
              <a:rPr lang="en-US" sz="2800" b="1" spc="-100" dirty="0">
                <a:solidFill>
                  <a:srgbClr val="D2533C"/>
                </a:solidFill>
                <a:ea typeface="+mj-ea"/>
                <a:cs typeface="+mj-cs"/>
              </a:rPr>
              <a:t>Advocate, investigate, communicate</a:t>
            </a:r>
          </a:p>
          <a:p>
            <a:endParaRPr lang="en-US" sz="2800" b="1" spc="-100" dirty="0">
              <a:solidFill>
                <a:srgbClr val="D2533C"/>
              </a:solidFill>
              <a:ea typeface="+mj-ea"/>
              <a:cs typeface="+mj-cs"/>
            </a:endParaRPr>
          </a:p>
          <a:p>
            <a:endParaRPr lang="en-US" b="1" dirty="0"/>
          </a:p>
        </p:txBody>
      </p:sp>
    </p:spTree>
    <p:extLst>
      <p:ext uri="{BB962C8B-B14F-4D97-AF65-F5344CB8AC3E}">
        <p14:creationId xmlns:p14="http://schemas.microsoft.com/office/powerpoint/2010/main" val="47701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86AC-DC89-4CB7-B344-2441DDB8BF5A}"/>
              </a:ext>
            </a:extLst>
          </p:cNvPr>
          <p:cNvSpPr>
            <a:spLocks noGrp="1"/>
          </p:cNvSpPr>
          <p:nvPr>
            <p:ph type="title"/>
          </p:nvPr>
        </p:nvSpPr>
        <p:spPr>
          <a:xfrm>
            <a:off x="381000" y="-304800"/>
            <a:ext cx="8229600" cy="990600"/>
          </a:xfrm>
        </p:spPr>
        <p:txBody>
          <a:bodyPr>
            <a:normAutofit/>
          </a:bodyPr>
          <a:lstStyle/>
          <a:p>
            <a:pPr algn="ctr"/>
            <a:r>
              <a:rPr lang="en-US" sz="2400" b="1" dirty="0"/>
              <a:t>Check for Understanding</a:t>
            </a:r>
          </a:p>
        </p:txBody>
      </p:sp>
      <p:sp>
        <p:nvSpPr>
          <p:cNvPr id="4" name="Content Placeholder 3">
            <a:extLst>
              <a:ext uri="{FF2B5EF4-FFF2-40B4-BE49-F238E27FC236}">
                <a16:creationId xmlns:a16="http://schemas.microsoft.com/office/drawing/2014/main" id="{86235F37-62DB-408A-AFC4-FBFC1633A649}"/>
              </a:ext>
            </a:extLst>
          </p:cNvPr>
          <p:cNvSpPr>
            <a:spLocks noGrp="1"/>
          </p:cNvSpPr>
          <p:nvPr>
            <p:ph sz="half" idx="2"/>
          </p:nvPr>
        </p:nvSpPr>
        <p:spPr>
          <a:xfrm>
            <a:off x="5084685" y="685800"/>
            <a:ext cx="4038600" cy="5705856"/>
          </a:xfrm>
        </p:spPr>
        <p:txBody>
          <a:bodyPr>
            <a:normAutofit/>
          </a:bodyPr>
          <a:lstStyle/>
          <a:p>
            <a:r>
              <a:rPr lang="en-US" sz="1600" dirty="0"/>
              <a:t>1. The image best serves as evidence that many Native American Groups had developed farming techniques that</a:t>
            </a:r>
          </a:p>
          <a:p>
            <a:r>
              <a:rPr lang="en-US" sz="1600" dirty="0"/>
              <a:t>A. spread tobacco cultivation throughout the continent</a:t>
            </a:r>
          </a:p>
          <a:p>
            <a:r>
              <a:rPr lang="en-US" sz="1600" dirty="0"/>
              <a:t>B. supported permanent villages</a:t>
            </a:r>
          </a:p>
          <a:p>
            <a:r>
              <a:rPr lang="en-US" sz="1600" dirty="0"/>
              <a:t>C. allowed for continuous warfare</a:t>
            </a:r>
          </a:p>
          <a:p>
            <a:r>
              <a:rPr lang="en-US" sz="1600" dirty="0"/>
              <a:t>D. differed dramatically from English agricultural practices</a:t>
            </a:r>
          </a:p>
          <a:p>
            <a:endParaRPr lang="en-US" sz="1600" dirty="0"/>
          </a:p>
          <a:p>
            <a:r>
              <a:rPr lang="en-US" sz="1600" dirty="0"/>
              <a:t>2. By the early 1600’s, which of the following had most changed the circumstances of villages such as </a:t>
            </a:r>
            <a:r>
              <a:rPr lang="en-US" sz="1600" dirty="0" err="1"/>
              <a:t>Secotan</a:t>
            </a:r>
            <a:r>
              <a:rPr lang="en-US" sz="1600" dirty="0"/>
              <a:t> in eastern N. Am.?</a:t>
            </a:r>
          </a:p>
          <a:p>
            <a:r>
              <a:rPr lang="en-US" sz="1600" dirty="0"/>
              <a:t>A. the establishment of permanent settlements by English colonists</a:t>
            </a:r>
          </a:p>
          <a:p>
            <a:r>
              <a:rPr lang="en-US" sz="1600" dirty="0"/>
              <a:t>B. the impact of epidemic diseases introduced by Europeans</a:t>
            </a:r>
          </a:p>
          <a:p>
            <a:r>
              <a:rPr lang="en-US" sz="1600" dirty="0"/>
              <a:t>C. the decline of the fur &amp; beaver trades</a:t>
            </a:r>
          </a:p>
          <a:p>
            <a:r>
              <a:rPr lang="en-US" sz="1600" dirty="0"/>
              <a:t>D. In introduction of new foods into the Native American diet.</a:t>
            </a:r>
          </a:p>
        </p:txBody>
      </p:sp>
      <p:pic>
        <p:nvPicPr>
          <p:cNvPr id="14" name="Content Placeholder 13">
            <a:extLst>
              <a:ext uri="{FF2B5EF4-FFF2-40B4-BE49-F238E27FC236}">
                <a16:creationId xmlns:a16="http://schemas.microsoft.com/office/drawing/2014/main" id="{5C9D56F0-31CB-4599-B7FF-14FE2E30D5FE}"/>
              </a:ext>
            </a:extLst>
          </p:cNvPr>
          <p:cNvPicPr>
            <a:picLocks noGrp="1" noChangeAspect="1"/>
          </p:cNvPicPr>
          <p:nvPr>
            <p:ph sz="half" idx="1"/>
          </p:nvPr>
        </p:nvPicPr>
        <p:blipFill>
          <a:blip r:embed="rId2"/>
          <a:stretch>
            <a:fillRect/>
          </a:stretch>
        </p:blipFill>
        <p:spPr>
          <a:xfrm>
            <a:off x="-101634" y="550416"/>
            <a:ext cx="5192237" cy="6078984"/>
          </a:xfrm>
        </p:spPr>
      </p:pic>
    </p:spTree>
    <p:extLst>
      <p:ext uri="{BB962C8B-B14F-4D97-AF65-F5344CB8AC3E}">
        <p14:creationId xmlns:p14="http://schemas.microsoft.com/office/powerpoint/2010/main" val="333712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2D02643-FDAB-4004-A926-F6833838D024}"/>
              </a:ext>
            </a:extLst>
          </p:cNvPr>
          <p:cNvPicPr>
            <a:picLocks noGrp="1" noChangeAspect="1"/>
          </p:cNvPicPr>
          <p:nvPr>
            <p:ph sz="half" idx="2"/>
          </p:nvPr>
        </p:nvPicPr>
        <p:blipFill>
          <a:blip r:embed="rId2"/>
          <a:stretch>
            <a:fillRect/>
          </a:stretch>
        </p:blipFill>
        <p:spPr>
          <a:xfrm>
            <a:off x="3429000" y="533400"/>
            <a:ext cx="6028221" cy="5410200"/>
          </a:xfrm>
        </p:spPr>
      </p:pic>
      <p:sp>
        <p:nvSpPr>
          <p:cNvPr id="15" name="Content Placeholder 14">
            <a:extLst>
              <a:ext uri="{FF2B5EF4-FFF2-40B4-BE49-F238E27FC236}">
                <a16:creationId xmlns:a16="http://schemas.microsoft.com/office/drawing/2014/main" id="{A9FCFE95-DC0A-4AD5-BAD0-7522C0D3902C}"/>
              </a:ext>
            </a:extLst>
          </p:cNvPr>
          <p:cNvSpPr>
            <a:spLocks noGrp="1"/>
          </p:cNvSpPr>
          <p:nvPr>
            <p:ph sz="half" idx="1"/>
          </p:nvPr>
        </p:nvSpPr>
        <p:spPr>
          <a:xfrm>
            <a:off x="-152400" y="304800"/>
            <a:ext cx="3886200" cy="6822490"/>
          </a:xfrm>
        </p:spPr>
        <p:txBody>
          <a:bodyPr>
            <a:noAutofit/>
          </a:bodyPr>
          <a:lstStyle/>
          <a:p>
            <a:r>
              <a:rPr lang="en-US" sz="1400" dirty="0"/>
              <a:t>3. Which of the following best explains the presence of the Spanish in the areas depicted in the map?</a:t>
            </a:r>
          </a:p>
          <a:p>
            <a:r>
              <a:rPr lang="en-US" sz="1400" dirty="0"/>
              <a:t>A. The emergence of competition between European powers in the Americas</a:t>
            </a:r>
          </a:p>
          <a:p>
            <a:r>
              <a:rPr lang="en-US" sz="1400" dirty="0"/>
              <a:t>B. The outbreak of rebellion by the Pueblo Indians</a:t>
            </a:r>
          </a:p>
          <a:p>
            <a:r>
              <a:rPr lang="en-US" sz="1400" dirty="0"/>
              <a:t>C. The spread of maize culture from American Indians to the Spanish colonists</a:t>
            </a:r>
          </a:p>
          <a:p>
            <a:r>
              <a:rPr lang="en-US" sz="1400" dirty="0"/>
              <a:t>D. The introduction of African slavery to Spanish Florida</a:t>
            </a:r>
          </a:p>
          <a:p>
            <a:endParaRPr lang="en-US" sz="1400" dirty="0"/>
          </a:p>
          <a:p>
            <a:r>
              <a:rPr lang="en-US" sz="1400" dirty="0"/>
              <a:t>4. Which of the following was a major difference between the Spanish colonies in the Americas in the 1500s &amp; the English colonies in the Americas in the early 1600s?</a:t>
            </a:r>
          </a:p>
          <a:p>
            <a:r>
              <a:rPr lang="en-US" sz="1400" dirty="0"/>
              <a:t>A. The Spanish adopted African slavery in their colonies, while the English relied more on Native labor</a:t>
            </a:r>
          </a:p>
          <a:p>
            <a:r>
              <a:rPr lang="en-US" sz="1400" dirty="0"/>
              <a:t>B. The Spanish actively sought to convert American Indians to Christianity than did the English</a:t>
            </a:r>
          </a:p>
          <a:p>
            <a:r>
              <a:rPr lang="en-US" sz="1400" dirty="0"/>
              <a:t>C. The Spanish tried to change American Indian worldviews, while the English generally accommodated them</a:t>
            </a:r>
          </a:p>
          <a:p>
            <a:r>
              <a:rPr lang="en-US" sz="1400" dirty="0"/>
              <a:t>D. The Spanish rejected assimilating American Indians into their culture, while the English favored assimilation</a:t>
            </a:r>
          </a:p>
        </p:txBody>
      </p:sp>
    </p:spTree>
    <p:extLst>
      <p:ext uri="{BB962C8B-B14F-4D97-AF65-F5344CB8AC3E}">
        <p14:creationId xmlns:p14="http://schemas.microsoft.com/office/powerpoint/2010/main" val="186534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989" y="192558"/>
            <a:ext cx="5210211" cy="1066800"/>
          </a:xfrm>
        </p:spPr>
        <p:txBody>
          <a:bodyPr>
            <a:normAutofit/>
          </a:bodyPr>
          <a:lstStyle/>
          <a:p>
            <a:r>
              <a:rPr lang="en-US" sz="2400" b="1" dirty="0"/>
              <a:t>II.  NEW FRANCE: #EXPLORATIONGOALS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2971800"/>
            <a:ext cx="4038600" cy="3563470"/>
          </a:xfrm>
        </p:spPr>
      </p:pic>
      <p:sp>
        <p:nvSpPr>
          <p:cNvPr id="4" name="Content Placeholder 3"/>
          <p:cNvSpPr>
            <a:spLocks noGrp="1"/>
          </p:cNvSpPr>
          <p:nvPr>
            <p:ph sz="half" idx="2"/>
          </p:nvPr>
        </p:nvSpPr>
        <p:spPr>
          <a:xfrm>
            <a:off x="4267200" y="1219200"/>
            <a:ext cx="4724400" cy="5486400"/>
          </a:xfrm>
        </p:spPr>
        <p:txBody>
          <a:bodyPr>
            <a:normAutofit/>
          </a:bodyPr>
          <a:lstStyle/>
          <a:p>
            <a:r>
              <a:rPr lang="en-US" sz="1400" b="1" dirty="0"/>
              <a:t>CARTIER, LA SALLE, CHAMPLAIN, MARQUETTE</a:t>
            </a:r>
          </a:p>
          <a:p>
            <a:endParaRPr lang="en-US" sz="1400" b="1" dirty="0"/>
          </a:p>
          <a:p>
            <a:r>
              <a:rPr lang="en-US" sz="1400" b="1" dirty="0"/>
              <a:t>1</a:t>
            </a:r>
            <a:r>
              <a:rPr lang="en-US" sz="1400" b="1" baseline="30000" dirty="0"/>
              <a:t>ST</a:t>
            </a:r>
            <a:r>
              <a:rPr lang="en-US" sz="1400" b="1" dirty="0"/>
              <a:t> TO SEEK NORTHWEST PASSAGE</a:t>
            </a:r>
          </a:p>
          <a:p>
            <a:r>
              <a:rPr lang="en-US" sz="1400" b="1" dirty="0"/>
              <a:t>FUR, COD</a:t>
            </a:r>
          </a:p>
          <a:p>
            <a:r>
              <a:rPr lang="en-US" sz="1400" b="1" dirty="0"/>
              <a:t>SOME RELIGIOUS CONVERSION</a:t>
            </a:r>
          </a:p>
          <a:p>
            <a:r>
              <a:rPr lang="en-US" sz="1400" b="1" dirty="0"/>
              <a:t>UNSUCCESSFUL AG SETTLEMENT</a:t>
            </a:r>
          </a:p>
          <a:p>
            <a:pPr marL="0" indent="0">
              <a:buNone/>
            </a:pPr>
            <a:endParaRPr lang="en-US" sz="1400" b="1" dirty="0"/>
          </a:p>
          <a:p>
            <a:r>
              <a:rPr lang="en-US" sz="1400" b="1" dirty="0"/>
              <a:t>LOUIS XIV 1662: ROYAL COLONY</a:t>
            </a:r>
          </a:p>
          <a:p>
            <a:r>
              <a:rPr lang="en-US" sz="1400" b="1" dirty="0"/>
              <a:t>FEW SETTLERS: WEATHER 1700 ≈ 19K POP</a:t>
            </a:r>
          </a:p>
          <a:p>
            <a:r>
              <a:rPr lang="en-US" sz="1400" b="1" dirty="0"/>
              <a:t>EVENTUALLY, LARGE N.AM. LAND HOLDINGS</a:t>
            </a:r>
          </a:p>
          <a:p>
            <a:endParaRPr lang="en-US" sz="1400" b="1" dirty="0"/>
          </a:p>
          <a:p>
            <a:r>
              <a:rPr lang="en-US" sz="1400" b="1" dirty="0"/>
              <a:t>FR &amp; NATIVE RELATIONS</a:t>
            </a:r>
          </a:p>
          <a:p>
            <a:r>
              <a:rPr lang="en-US" sz="1400" b="1" dirty="0"/>
              <a:t>MIL, COMM &amp; DIPLO CONNECTIONS</a:t>
            </a:r>
          </a:p>
          <a:p>
            <a:r>
              <a:rPr lang="en-US" sz="1400" b="1" dirty="0"/>
              <a:t>INTERMARRIAGE, ‘MORE HUMANE’ TREATMENT, NOT SEEN AS INFERIOR, SOME CONVERSION</a:t>
            </a:r>
          </a:p>
          <a:p>
            <a:endParaRPr lang="en-US" sz="1400" b="1" dirty="0"/>
          </a:p>
          <a:p>
            <a:r>
              <a:rPr lang="en-US" sz="1400" b="1" dirty="0"/>
              <a:t>MOURNING WARS – ALGONGUIN, IROQUOIS ETC. EXPEDITIONS TO REPLACE LOST MEMBERS (DISEASE, WARFARE) WITH FRENCH </a:t>
            </a:r>
          </a:p>
          <a:p>
            <a:endParaRPr lang="en-US" sz="1600" b="1" dirty="0"/>
          </a:p>
          <a:p>
            <a:endParaRPr lang="en-US" sz="1600" b="1" dirty="0"/>
          </a:p>
        </p:txBody>
      </p:sp>
      <p:pic>
        <p:nvPicPr>
          <p:cNvPr id="1026" name="Picture 2" descr="C:\Users\Office\Desktop\CART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0352"/>
            <a:ext cx="393378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14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additive="base">
                                        <p:cTn id="5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 calcmode="lin" valueType="num">
                                      <p:cBhvr additive="base">
                                        <p:cTn id="5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anim calcmode="lin" valueType="num">
                                      <p:cBhvr additive="base">
                                        <p:cTn id="6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41572" cy="990600"/>
          </a:xfrm>
        </p:spPr>
        <p:txBody>
          <a:bodyPr>
            <a:normAutofit/>
          </a:bodyPr>
          <a:lstStyle/>
          <a:p>
            <a:r>
              <a:rPr lang="en-US" sz="2400" b="1" dirty="0"/>
              <a:t>III. DUTCH PRESENCE IN N. AMERICA</a:t>
            </a:r>
          </a:p>
        </p:txBody>
      </p:sp>
      <p:sp>
        <p:nvSpPr>
          <p:cNvPr id="3" name="Content Placeholder 2"/>
          <p:cNvSpPr>
            <a:spLocks noGrp="1"/>
          </p:cNvSpPr>
          <p:nvPr>
            <p:ph sz="half" idx="1"/>
          </p:nvPr>
        </p:nvSpPr>
        <p:spPr>
          <a:xfrm>
            <a:off x="0" y="873061"/>
            <a:ext cx="3543003" cy="5858256"/>
          </a:xfrm>
        </p:spPr>
        <p:txBody>
          <a:bodyPr>
            <a:normAutofit/>
          </a:bodyPr>
          <a:lstStyle/>
          <a:p>
            <a:r>
              <a:rPr lang="en-US" sz="1600" b="1" dirty="0"/>
              <a:t>DUTCH DOMINATED EURO $$$, SLAVE &amp; SUGAR TRADE </a:t>
            </a:r>
          </a:p>
          <a:p>
            <a:r>
              <a:rPr lang="en-US" sz="1600" b="1" dirty="0"/>
              <a:t>1609 HENRY HUDSON - FUR</a:t>
            </a:r>
          </a:p>
          <a:p>
            <a:endParaRPr lang="en-US" sz="1600" b="1" dirty="0"/>
          </a:p>
          <a:p>
            <a:r>
              <a:rPr lang="en-US" sz="1600" b="1" dirty="0"/>
              <a:t>1621 DUTCH W. INDIA CO. ESTABLISHED COLONY</a:t>
            </a:r>
          </a:p>
          <a:p>
            <a:r>
              <a:rPr lang="en-US" sz="1600" b="1" dirty="0"/>
              <a:t>NW PASSAGE – FAIL, FARMERS, ARTISANS TO NO AVAIL</a:t>
            </a:r>
          </a:p>
          <a:p>
            <a:r>
              <a:rPr lang="en-US" sz="1600" b="1" dirty="0"/>
              <a:t>GENEROUS LAND GRANTS, PATROONS</a:t>
            </a:r>
          </a:p>
          <a:p>
            <a:endParaRPr lang="en-US" sz="1600" b="1" dirty="0"/>
          </a:p>
          <a:p>
            <a:r>
              <a:rPr lang="en-US" sz="1600" b="1" dirty="0"/>
              <a:t>NATIVE RELATIONS SOURED QUICKLY</a:t>
            </a:r>
          </a:p>
          <a:p>
            <a:r>
              <a:rPr lang="en-US" sz="1600" b="1" dirty="0"/>
              <a:t>1643 ALGONQUIN ATTACKS – DEADLY &amp; VICIOUS FOR ALL</a:t>
            </a:r>
          </a:p>
          <a:p>
            <a:endParaRPr lang="en-US" sz="1600" b="1" dirty="0"/>
          </a:p>
          <a:p>
            <a:r>
              <a:rPr lang="en-US" sz="1600" b="1" dirty="0"/>
              <a:t>DUTCH LOST INTEREST</a:t>
            </a:r>
          </a:p>
          <a:p>
            <a:r>
              <a:rPr lang="en-US" sz="1600" b="1" dirty="0"/>
              <a:t>TENSION B/W DUTCH &amp; NATIVES &amp; DUTCH &amp; FRENCH </a:t>
            </a:r>
            <a:r>
              <a:rPr lang="en-US" sz="1600" b="1" dirty="0">
                <a:latin typeface="Century Gothic"/>
              </a:rPr>
              <a:t>→ 70 YR. WAR</a:t>
            </a:r>
            <a:endParaRPr lang="en-US" sz="1600" b="1" dirty="0"/>
          </a:p>
          <a:p>
            <a:endParaRPr lang="en-US" sz="1600" b="1"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46278" y="4096691"/>
            <a:ext cx="3697721" cy="263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049" y="1828800"/>
            <a:ext cx="2073229" cy="359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97" y="533400"/>
            <a:ext cx="3543003" cy="20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1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wipe(down)">
                                      <p:cBhvr>
                                        <p:cTn id="26" dur="500"/>
                                        <p:tgtEl>
                                          <p:spTgt spid="2051"/>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down)">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wipe(down)">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D6BC-AAF0-4432-BCF4-BCEF91DC01BF}"/>
              </a:ext>
            </a:extLst>
          </p:cNvPr>
          <p:cNvSpPr>
            <a:spLocks noGrp="1"/>
          </p:cNvSpPr>
          <p:nvPr>
            <p:ph type="title"/>
          </p:nvPr>
        </p:nvSpPr>
        <p:spPr/>
        <p:txBody>
          <a:bodyPr/>
          <a:lstStyle/>
          <a:p>
            <a:r>
              <a:rPr lang="en-US" dirty="0"/>
              <a:t>SAQ Practice</a:t>
            </a:r>
          </a:p>
        </p:txBody>
      </p:sp>
      <p:sp>
        <p:nvSpPr>
          <p:cNvPr id="3" name="Content Placeholder 2">
            <a:extLst>
              <a:ext uri="{FF2B5EF4-FFF2-40B4-BE49-F238E27FC236}">
                <a16:creationId xmlns:a16="http://schemas.microsoft.com/office/drawing/2014/main" id="{EE23200D-DBCE-41ED-A035-4165CC176671}"/>
              </a:ext>
            </a:extLst>
          </p:cNvPr>
          <p:cNvSpPr>
            <a:spLocks noGrp="1"/>
          </p:cNvSpPr>
          <p:nvPr>
            <p:ph idx="1"/>
          </p:nvPr>
        </p:nvSpPr>
        <p:spPr/>
        <p:txBody>
          <a:bodyPr/>
          <a:lstStyle/>
          <a:p>
            <a:r>
              <a:rPr lang="en-US" dirty="0"/>
              <a:t>Answer the following:</a:t>
            </a:r>
          </a:p>
          <a:p>
            <a:r>
              <a:rPr lang="en-US" dirty="0"/>
              <a:t>A) Briefly explain ONE example of how contact between Native Americans &amp; Europeans brought changes to Native American societies in the period 1492 to 1700</a:t>
            </a:r>
          </a:p>
          <a:p>
            <a:endParaRPr lang="en-US" dirty="0"/>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lang="en-US" dirty="0"/>
              <a:t>B)</a:t>
            </a:r>
            <a:r>
              <a:rPr kumimoji="0" lang="en-US" sz="2400" b="0" i="0" u="none" strike="noStrike" kern="1200" cap="none" spc="0" normalizeH="0" baseline="0" noProof="0" dirty="0">
                <a:ln>
                  <a:noFill/>
                </a:ln>
                <a:solidFill>
                  <a:srgbClr val="292934"/>
                </a:solidFill>
                <a:effectLst/>
                <a:uLnTx/>
                <a:uFillTx/>
                <a:latin typeface="Arial"/>
                <a:ea typeface="+mn-ea"/>
                <a:cs typeface="+mn-cs"/>
              </a:rPr>
              <a:t> Briefly explain a SECOND example of how contact between Native Americans &amp; Europeans brought changes to Native American societies in the period 1492 to 1700</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lang="en-US" dirty="0">
              <a:solidFill>
                <a:srgbClr val="292934"/>
              </a:solidFill>
              <a:latin typeface="Arial"/>
            </a:endParaRP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n-US" sz="2400" b="0" i="0" u="none" strike="noStrike" kern="1200" cap="none" spc="0" normalizeH="0" baseline="0" noProof="0" dirty="0">
                <a:ln>
                  <a:noFill/>
                </a:ln>
                <a:solidFill>
                  <a:srgbClr val="292934"/>
                </a:solidFill>
                <a:effectLst/>
                <a:uLnTx/>
                <a:uFillTx/>
                <a:latin typeface="Arial"/>
                <a:ea typeface="+mn-ea"/>
                <a:cs typeface="+mn-cs"/>
              </a:rPr>
              <a:t>C) Briefly explain ONE example of how Native American societies resisted </a:t>
            </a:r>
            <a:r>
              <a:rPr lang="en-US" dirty="0">
                <a:solidFill>
                  <a:srgbClr val="292934"/>
                </a:solidFill>
                <a:latin typeface="Arial"/>
              </a:rPr>
              <a:t>c</a:t>
            </a:r>
            <a:r>
              <a:rPr kumimoji="0" lang="en-US" sz="2400" b="0" i="0" u="none" strike="noStrike" kern="1200" cap="none" spc="0" normalizeH="0" baseline="0" noProof="0" dirty="0" err="1">
                <a:ln>
                  <a:noFill/>
                </a:ln>
                <a:solidFill>
                  <a:srgbClr val="292934"/>
                </a:solidFill>
                <a:effectLst/>
                <a:uLnTx/>
                <a:uFillTx/>
                <a:latin typeface="Arial"/>
                <a:ea typeface="+mn-ea"/>
                <a:cs typeface="+mn-cs"/>
              </a:rPr>
              <a:t>hange</a:t>
            </a:r>
            <a:r>
              <a:rPr kumimoji="0" lang="en-US" sz="2400" b="0" i="0" u="none" strike="noStrike" kern="1200" cap="none" spc="0" normalizeH="0" baseline="0" noProof="0" dirty="0">
                <a:ln>
                  <a:noFill/>
                </a:ln>
                <a:solidFill>
                  <a:srgbClr val="292934"/>
                </a:solidFill>
                <a:effectLst/>
                <a:uLnTx/>
                <a:uFillTx/>
                <a:latin typeface="Arial"/>
                <a:ea typeface="+mn-ea"/>
                <a:cs typeface="+mn-cs"/>
              </a:rPr>
              <a:t> brought by contact with Europeans in the same period</a:t>
            </a:r>
          </a:p>
          <a:p>
            <a:endParaRPr lang="en-US" dirty="0"/>
          </a:p>
        </p:txBody>
      </p:sp>
    </p:spTree>
    <p:extLst>
      <p:ext uri="{BB962C8B-B14F-4D97-AF65-F5344CB8AC3E}">
        <p14:creationId xmlns:p14="http://schemas.microsoft.com/office/powerpoint/2010/main" val="78168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B1F6B-2718-44FF-8F4B-B37802FB45B1}"/>
              </a:ext>
            </a:extLst>
          </p:cNvPr>
          <p:cNvPicPr>
            <a:picLocks noChangeAspect="1"/>
          </p:cNvPicPr>
          <p:nvPr/>
        </p:nvPicPr>
        <p:blipFill>
          <a:blip r:embed="rId2"/>
          <a:stretch>
            <a:fillRect/>
          </a:stretch>
        </p:blipFill>
        <p:spPr>
          <a:xfrm>
            <a:off x="1219200" y="59544"/>
            <a:ext cx="6553200" cy="6899361"/>
          </a:xfrm>
          <a:prstGeom prst="rect">
            <a:avLst/>
          </a:prstGeom>
        </p:spPr>
      </p:pic>
      <p:sp>
        <p:nvSpPr>
          <p:cNvPr id="2" name="TextBox 1">
            <a:extLst>
              <a:ext uri="{FF2B5EF4-FFF2-40B4-BE49-F238E27FC236}">
                <a16:creationId xmlns:a16="http://schemas.microsoft.com/office/drawing/2014/main" id="{7D18D40D-444C-4478-AD60-08ABBD097284}"/>
              </a:ext>
            </a:extLst>
          </p:cNvPr>
          <p:cNvSpPr txBox="1"/>
          <p:nvPr/>
        </p:nvSpPr>
        <p:spPr>
          <a:xfrm>
            <a:off x="4800600" y="4572000"/>
            <a:ext cx="3810000" cy="1815882"/>
          </a:xfrm>
          <a:prstGeom prst="rect">
            <a:avLst/>
          </a:prstGeom>
          <a:noFill/>
        </p:spPr>
        <p:txBody>
          <a:bodyPr wrap="square" rtlCol="0">
            <a:spAutoFit/>
          </a:bodyPr>
          <a:lstStyle/>
          <a:p>
            <a:r>
              <a:rPr lang="en-US" sz="2800" b="1" dirty="0">
                <a:solidFill>
                  <a:srgbClr val="7030A0"/>
                </a:solidFill>
              </a:rPr>
              <a:t>In your notebooks write down the answers to the following questions </a:t>
            </a:r>
          </a:p>
        </p:txBody>
      </p:sp>
    </p:spTree>
    <p:extLst>
      <p:ext uri="{BB962C8B-B14F-4D97-AF65-F5344CB8AC3E}">
        <p14:creationId xmlns:p14="http://schemas.microsoft.com/office/powerpoint/2010/main" val="40360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86201" y="457200"/>
            <a:ext cx="5257800" cy="2362200"/>
          </a:xfrm>
        </p:spPr>
        <p:txBody>
          <a:bodyPr>
            <a:normAutofit/>
          </a:bodyPr>
          <a:lstStyle/>
          <a:p>
            <a:pPr algn="r"/>
            <a:br>
              <a:rPr lang="en-US" sz="2800" b="1" dirty="0"/>
            </a:br>
            <a:endParaRPr lang="en-US" sz="2800" b="1" dirty="0"/>
          </a:p>
        </p:txBody>
      </p:sp>
      <p:pic>
        <p:nvPicPr>
          <p:cNvPr id="1026" name="Picture 2" descr="C:\Users\Office\Desktop\-by-cortez-and-his-troops.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3929275" cy="33345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ffice\Desktop\narragansett-hero-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1"/>
            <a:ext cx="7794488" cy="2547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558940-1B8B-4242-BEF2-980D55889DCA}"/>
              </a:ext>
            </a:extLst>
          </p:cNvPr>
          <p:cNvSpPr txBox="1"/>
          <p:nvPr/>
        </p:nvSpPr>
        <p:spPr>
          <a:xfrm>
            <a:off x="4081675" y="685800"/>
            <a:ext cx="5062325" cy="3200876"/>
          </a:xfrm>
          <a:prstGeom prst="rect">
            <a:avLst/>
          </a:prstGeom>
          <a:noFill/>
        </p:spPr>
        <p:txBody>
          <a:bodyPr wrap="square" rtlCol="0">
            <a:spAutoFit/>
          </a:bodyPr>
          <a:lstStyle/>
          <a:p>
            <a:r>
              <a:rPr lang="en-US" b="1" dirty="0"/>
              <a:t>HISTORY IS AN INTERPRETATION</a:t>
            </a:r>
          </a:p>
          <a:p>
            <a:br>
              <a:rPr lang="en-US" b="1" dirty="0"/>
            </a:br>
            <a:r>
              <a:rPr lang="en-US" b="1" dirty="0"/>
              <a:t>FACTS/EVIDENCE?</a:t>
            </a:r>
          </a:p>
          <a:p>
            <a:endParaRPr lang="en-US" b="1" dirty="0"/>
          </a:p>
          <a:p>
            <a:r>
              <a:rPr lang="en-US" b="1" dirty="0"/>
              <a:t>DISCUSS PURPOSE, POINT OF VIEW, &amp; SUBJECT</a:t>
            </a:r>
          </a:p>
          <a:p>
            <a:endParaRPr lang="en-US" b="1" dirty="0"/>
          </a:p>
          <a:p>
            <a:r>
              <a:rPr lang="en-US" b="1" dirty="0"/>
              <a:t>THOUGHTS?</a:t>
            </a:r>
          </a:p>
          <a:p>
            <a:endParaRPr lang="en-US" sz="2000" b="1" dirty="0"/>
          </a:p>
          <a:p>
            <a:br>
              <a:rPr lang="en-US" sz="2000" b="1" dirty="0"/>
            </a:br>
            <a:endParaRPr lang="en-US" dirty="0"/>
          </a:p>
        </p:txBody>
      </p:sp>
    </p:spTree>
    <p:extLst>
      <p:ext uri="{BB962C8B-B14F-4D97-AF65-F5344CB8AC3E}">
        <p14:creationId xmlns:p14="http://schemas.microsoft.com/office/powerpoint/2010/main" val="8182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414318"/>
            <a:ext cx="8686800" cy="990600"/>
          </a:xfrm>
        </p:spPr>
        <p:txBody>
          <a:bodyPr anchor="ctr">
            <a:normAutofit/>
          </a:bodyPr>
          <a:lstStyle/>
          <a:p>
            <a:pPr algn="ctr">
              <a:lnSpc>
                <a:spcPct val="90000"/>
              </a:lnSpc>
            </a:pPr>
            <a:r>
              <a:rPr lang="en-US" sz="3100" b="1" dirty="0"/>
              <a:t>I. SPANISH CONTACT W/ NATIVE PEOPLES IN NORTH AMERICA</a:t>
            </a:r>
          </a:p>
        </p:txBody>
      </p:sp>
      <p:sp>
        <p:nvSpPr>
          <p:cNvPr id="5" name="Content Placeholder 4"/>
          <p:cNvSpPr>
            <a:spLocks noGrp="1"/>
          </p:cNvSpPr>
          <p:nvPr>
            <p:ph sz="half" idx="1"/>
          </p:nvPr>
        </p:nvSpPr>
        <p:spPr>
          <a:xfrm>
            <a:off x="457200" y="1436449"/>
            <a:ext cx="8686800" cy="1222248"/>
          </a:xfrm>
        </p:spPr>
        <p:txBody>
          <a:bodyPr>
            <a:normAutofit lnSpcReduction="10000"/>
          </a:bodyPr>
          <a:lstStyle/>
          <a:p>
            <a:pPr>
              <a:lnSpc>
                <a:spcPct val="90000"/>
              </a:lnSpc>
            </a:pPr>
            <a:r>
              <a:rPr lang="en-US" b="1" dirty="0"/>
              <a:t>OBJ: EVALUATE THE CONSEQUENCES OF EUROPEAN CONTACT WITH NORTH AMERICAN INDIGENOUS GROUPS</a:t>
            </a:r>
          </a:p>
          <a:p>
            <a:pPr>
              <a:lnSpc>
                <a:spcPct val="90000"/>
              </a:lnSpc>
            </a:pPr>
            <a:endParaRPr lang="en-US" b="1" dirty="0"/>
          </a:p>
        </p:txBody>
      </p:sp>
      <p:pic>
        <p:nvPicPr>
          <p:cNvPr id="3" name="Picture 2">
            <a:extLst>
              <a:ext uri="{FF2B5EF4-FFF2-40B4-BE49-F238E27FC236}">
                <a16:creationId xmlns:a16="http://schemas.microsoft.com/office/drawing/2014/main" id="{7B3DA08D-0DBE-1E54-5AAC-EEDA80B053F1}"/>
              </a:ext>
            </a:extLst>
          </p:cNvPr>
          <p:cNvPicPr>
            <a:picLocks noChangeAspect="1"/>
          </p:cNvPicPr>
          <p:nvPr/>
        </p:nvPicPr>
        <p:blipFill>
          <a:blip r:embed="rId2"/>
          <a:stretch>
            <a:fillRect/>
          </a:stretch>
        </p:blipFill>
        <p:spPr>
          <a:xfrm>
            <a:off x="1219200" y="2658697"/>
            <a:ext cx="6705600" cy="3671315"/>
          </a:xfrm>
          <a:prstGeom prst="rect">
            <a:avLst/>
          </a:prstGeom>
          <a:noFill/>
        </p:spPr>
      </p:pic>
    </p:spTree>
    <p:extLst>
      <p:ext uri="{BB962C8B-B14F-4D97-AF65-F5344CB8AC3E}">
        <p14:creationId xmlns:p14="http://schemas.microsoft.com/office/powerpoint/2010/main" val="1117351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847B5A-9C14-81D0-6D43-31866C90447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405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86F957-53C5-4F4F-89B1-7A68C91A67EF}"/>
              </a:ext>
            </a:extLst>
          </p:cNvPr>
          <p:cNvSpPr txBox="1"/>
          <p:nvPr/>
        </p:nvSpPr>
        <p:spPr>
          <a:xfrm>
            <a:off x="31531" y="457200"/>
            <a:ext cx="9144000" cy="6494085"/>
          </a:xfrm>
          <a:prstGeom prst="rect">
            <a:avLst/>
          </a:prstGeom>
          <a:noFill/>
        </p:spPr>
        <p:txBody>
          <a:bodyPr wrap="square">
            <a:spAutoFit/>
          </a:bodyPr>
          <a:lstStyle/>
          <a:p>
            <a:pPr marL="0" marR="0">
              <a:spcBef>
                <a:spcPts val="0"/>
              </a:spcBef>
              <a:spcAft>
                <a:spcPts val="0"/>
              </a:spcAft>
            </a:pPr>
            <a:r>
              <a:rPr lang="en-US" sz="1600" b="1" dirty="0">
                <a:effectLst/>
                <a:latin typeface="Adobe Garamond"/>
                <a:ea typeface="MS Mincho" panose="02020609040205080304" pitchFamily="49" charset="-128"/>
                <a:cs typeface="Times New Roman" panose="02020603050405020304" pitchFamily="18" charset="0"/>
              </a:rPr>
              <a:t>Excerpt from “Inter </a:t>
            </a:r>
            <a:r>
              <a:rPr lang="en-US" sz="1600" b="1" dirty="0" err="1">
                <a:effectLst/>
                <a:latin typeface="Adobe Garamond"/>
                <a:ea typeface="MS Mincho" panose="02020609040205080304" pitchFamily="49" charset="-128"/>
                <a:cs typeface="Times New Roman" panose="02020603050405020304" pitchFamily="18" charset="0"/>
              </a:rPr>
              <a:t>Caetera</a:t>
            </a:r>
            <a:r>
              <a:rPr lang="en-US" sz="1600" b="1" dirty="0">
                <a:effectLst/>
                <a:latin typeface="Adobe Garamond"/>
                <a:ea typeface="MS Mincho" panose="02020609040205080304" pitchFamily="49" charset="-128"/>
                <a:cs typeface="Times New Roman" panose="02020603050405020304" pitchFamily="18" charset="0"/>
              </a:rPr>
              <a:t>,” a Papal Bull (decree) sent from Pope Alexander VI, to the king and queen of Spain on May 4, 1493 – “DOCTRINE OF DISCOVERY”</a:t>
            </a:r>
            <a:endParaRPr lang="en-US" sz="16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600" dirty="0">
                <a:solidFill>
                  <a:srgbClr val="000000"/>
                </a:solidFill>
                <a:effectLst/>
                <a:latin typeface="Adobe Garamond"/>
                <a:ea typeface="MS Mincho" panose="02020609040205080304" pitchFamily="49" charset="-128"/>
                <a:cs typeface="Times New Roman" panose="02020603050405020304" pitchFamily="18" charset="0"/>
              </a:rPr>
              <a:t>Alexander, bishop, servant of the servants of God, to the illustrious sovereigns, our very dear son in Christ, Ferdinand, king, and our very dear daughter in Christ, Isabella, queen…. Among other works well pleasing to the Divine Majesty and cherished of our heart, this assuredly ranks highest, that in our times especially the Catholic faith and the Christian religion be exalted and be everywhere increased and spread.</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600" dirty="0">
                <a:solidFill>
                  <a:srgbClr val="000000"/>
                </a:solidFill>
                <a:effectLst/>
                <a:latin typeface="Adobe Garamond"/>
                <a:ea typeface="MS Mincho" panose="02020609040205080304" pitchFamily="49" charset="-128"/>
                <a:cs typeface="Times New Roman" panose="02020603050405020304" pitchFamily="18" charset="0"/>
              </a:rPr>
              <a:t>We have indeed learned that you, who for a long time had intended to seek out and discover certain islands and </a:t>
            </a:r>
            <a:r>
              <a:rPr lang="en-US" sz="1600" dirty="0" err="1">
                <a:solidFill>
                  <a:srgbClr val="000000"/>
                </a:solidFill>
                <a:effectLst/>
                <a:latin typeface="Adobe Garamond"/>
                <a:ea typeface="MS Mincho" panose="02020609040205080304" pitchFamily="49" charset="-128"/>
                <a:cs typeface="Times New Roman" panose="02020603050405020304" pitchFamily="18" charset="0"/>
              </a:rPr>
              <a:t>mainlands</a:t>
            </a:r>
            <a:r>
              <a:rPr lang="en-US" sz="1600" dirty="0">
                <a:solidFill>
                  <a:srgbClr val="000000"/>
                </a:solidFill>
                <a:effectLst/>
                <a:latin typeface="Adobe Garamond"/>
                <a:ea typeface="MS Mincho" panose="02020609040205080304" pitchFamily="49" charset="-128"/>
                <a:cs typeface="Times New Roman" panose="02020603050405020304" pitchFamily="18" charset="0"/>
              </a:rPr>
              <a:t> remote and unknown </a:t>
            </a:r>
            <a:r>
              <a:rPr lang="en-US" sz="1600" dirty="0">
                <a:solidFill>
                  <a:srgbClr val="000000"/>
                </a:solidFill>
                <a:effectLst/>
                <a:latin typeface="MS Mincho" panose="02020609040205080304" pitchFamily="49" charset="-128"/>
                <a:ea typeface="MS Mincho" panose="02020609040205080304" pitchFamily="49" charset="-128"/>
                <a:cs typeface="Times New Roman" panose="02020603050405020304" pitchFamily="18" charset="0"/>
              </a:rPr>
              <a:t>…</a:t>
            </a:r>
            <a:r>
              <a:rPr lang="en-US" sz="1600" dirty="0">
                <a:solidFill>
                  <a:srgbClr val="000000"/>
                </a:solidFill>
                <a:effectLst/>
                <a:latin typeface="Adobe Garamond"/>
                <a:ea typeface="MS Mincho" panose="02020609040205080304" pitchFamily="49" charset="-128"/>
                <a:cs typeface="Times New Roman" panose="02020603050405020304" pitchFamily="18" charset="0"/>
              </a:rPr>
              <a:t> chose our beloved son, Christopher Columbus … whom you furnished with ships and men equipped for like designs, not without the greatest hardships, dangers, and expenses, to make diligent quest … and they at length, with divine aid and with the utmost diligence … discovered certain very remote islands and even </a:t>
            </a:r>
            <a:r>
              <a:rPr lang="en-US" sz="1600" dirty="0" err="1">
                <a:solidFill>
                  <a:srgbClr val="000000"/>
                </a:solidFill>
                <a:effectLst/>
                <a:latin typeface="Adobe Garamond"/>
                <a:ea typeface="MS Mincho" panose="02020609040205080304" pitchFamily="49" charset="-128"/>
                <a:cs typeface="Times New Roman" panose="02020603050405020304" pitchFamily="18" charset="0"/>
              </a:rPr>
              <a:t>mainlands</a:t>
            </a:r>
            <a:r>
              <a:rPr lang="en-US" sz="1600" dirty="0">
                <a:solidFill>
                  <a:srgbClr val="000000"/>
                </a:solidFill>
                <a:effectLst/>
                <a:latin typeface="Adobe Garamond"/>
                <a:ea typeface="MS Mincho" panose="02020609040205080304" pitchFamily="49" charset="-128"/>
                <a:cs typeface="Times New Roman" panose="02020603050405020304" pitchFamily="18" charset="0"/>
              </a:rPr>
              <a:t> that hitherto had not been discovered by others; wherein dwell very many peoples living in peace, and, as reported, going unclothed, and not eating flesh. Moreover … these very peoples … seem sufficiently disposed to embrace the Catholic faith and be trained in good morals.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600" dirty="0">
                <a:solidFill>
                  <a:srgbClr val="000000"/>
                </a:solidFill>
                <a:effectLst/>
                <a:latin typeface="Adobe Garamond Pro"/>
                <a:ea typeface="MS Mincho" panose="02020609040205080304" pitchFamily="49" charset="-128"/>
                <a:cs typeface="Times New Roman" panose="02020603050405020304" pitchFamily="18" charset="0"/>
              </a:rPr>
              <a:t>And, in order that you may enter upon so great an undertaking with greater readiness and heartiness endowed with the benefit of our apostolic favor, we … give, grant, and assign to you and your heirs and successors … all their [Native peoples’] dominions, cities, camps, places, and villages, and all rights, jurisdictions, and appurtenances, all islands and </a:t>
            </a:r>
            <a:r>
              <a:rPr lang="en-US" sz="1600" dirty="0" err="1">
                <a:solidFill>
                  <a:srgbClr val="000000"/>
                </a:solidFill>
                <a:effectLst/>
                <a:latin typeface="Adobe Garamond Pro"/>
                <a:ea typeface="MS Mincho" panose="02020609040205080304" pitchFamily="49" charset="-128"/>
                <a:cs typeface="Times New Roman" panose="02020603050405020304" pitchFamily="18" charset="0"/>
              </a:rPr>
              <a:t>mainlands</a:t>
            </a:r>
            <a:r>
              <a:rPr lang="en-US" sz="1600" dirty="0">
                <a:solidFill>
                  <a:srgbClr val="000000"/>
                </a:solidFill>
                <a:effectLst/>
                <a:latin typeface="Adobe Garamond Pro"/>
                <a:ea typeface="MS Mincho" panose="02020609040205080304" pitchFamily="49" charset="-128"/>
                <a:cs typeface="Times New Roman" panose="02020603050405020304" pitchFamily="18" charset="0"/>
              </a:rPr>
              <a:t> found and to be found, discovered and to be discovered.</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600" dirty="0">
                <a:solidFill>
                  <a:srgbClr val="000000"/>
                </a:solidFill>
                <a:effectLst/>
                <a:latin typeface="Adobe Garamond"/>
                <a:ea typeface="MS Mincho" panose="02020609040205080304" pitchFamily="49" charset="-128"/>
                <a:cs typeface="Times New Roman" panose="02020603050405020304" pitchFamily="18" charset="0"/>
              </a:rPr>
              <a:t>We trust in Him from whom empires and governments and all good things proceed, that, should you, with the Lord's guidance, pursue this holy and praiseworthy undertaking, in a short while your hardships and endeavors will attain the most felicitous result, to the happiness and glory of all Christendom…. Given at Rome, at St. Peter's, in the year of the incarnation of our Lord one thousand four hundred and ninety-three, the fourth of May, and the first year of our pontificate.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600" b="1" dirty="0">
                <a:solidFill>
                  <a:srgbClr val="000000"/>
                </a:solidFill>
                <a:effectLst/>
                <a:latin typeface="Adobe Garamond"/>
                <a:ea typeface="MS Mincho" panose="02020609040205080304" pitchFamily="49" charset="-128"/>
                <a:cs typeface="Times New Roman" panose="02020603050405020304" pitchFamily="18" charset="0"/>
              </a:rPr>
              <a:t>Gratis by order of our most holy lord, the pope. Alexander VI</a:t>
            </a:r>
            <a:endParaRPr lang="en-US" sz="16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600" dirty="0">
                <a:effectLst/>
                <a:latin typeface="Adobe Garamond Pro"/>
                <a:ea typeface="MS Mincho" panose="02020609040205080304" pitchFamily="49" charset="-128"/>
                <a:cs typeface="Times New Roman" panose="02020603050405020304" pitchFamily="18" charset="0"/>
              </a:rPr>
              <a:t>“we” and “our” refers to the Pope and Catholic Church, while “you” refers to the king and queen and rest of the monarchy.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6161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2C799-5E22-9473-5742-30B7DA869AD1}"/>
              </a:ext>
            </a:extLst>
          </p:cNvPr>
          <p:cNvPicPr>
            <a:picLocks noChangeAspect="1"/>
          </p:cNvPicPr>
          <p:nvPr/>
        </p:nvPicPr>
        <p:blipFill>
          <a:blip r:embed="rId2"/>
          <a:stretch>
            <a:fillRect/>
          </a:stretch>
        </p:blipFill>
        <p:spPr>
          <a:xfrm>
            <a:off x="325560" y="0"/>
            <a:ext cx="8492879" cy="6858000"/>
          </a:xfrm>
          <a:prstGeom prst="rect">
            <a:avLst/>
          </a:prstGeom>
        </p:spPr>
      </p:pic>
    </p:spTree>
    <p:extLst>
      <p:ext uri="{BB962C8B-B14F-4D97-AF65-F5344CB8AC3E}">
        <p14:creationId xmlns:p14="http://schemas.microsoft.com/office/powerpoint/2010/main" val="249323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685800"/>
          </a:xfrm>
        </p:spPr>
        <p:txBody>
          <a:bodyPr>
            <a:normAutofit fontScale="90000"/>
          </a:bodyPr>
          <a:lstStyle/>
          <a:p>
            <a:pPr algn="ctr"/>
            <a:r>
              <a:rPr lang="en-US" sz="3100" b="1" dirty="0"/>
              <a:t>A. 16</a:t>
            </a:r>
            <a:r>
              <a:rPr lang="en-US" sz="3100" b="1" baseline="30000" dirty="0"/>
              <a:t>TH</a:t>
            </a:r>
            <a:r>
              <a:rPr lang="en-US" sz="3100" b="1" dirty="0"/>
              <a:t> C. SPANISH INCURSIONS: C. &amp; S. AMERICA</a:t>
            </a:r>
            <a:br>
              <a:rPr lang="en-US" b="1" dirty="0"/>
            </a:br>
            <a:endParaRPr lang="en-US" sz="2200" b="1" dirty="0"/>
          </a:p>
        </p:txBody>
      </p:sp>
      <p:sp>
        <p:nvSpPr>
          <p:cNvPr id="7" name="Content Placeholder 6"/>
          <p:cNvSpPr>
            <a:spLocks noGrp="1"/>
          </p:cNvSpPr>
          <p:nvPr>
            <p:ph sz="half" idx="2"/>
          </p:nvPr>
        </p:nvSpPr>
        <p:spPr>
          <a:xfrm>
            <a:off x="4343400" y="1219200"/>
            <a:ext cx="4800600" cy="5401056"/>
          </a:xfrm>
        </p:spPr>
        <p:txBody>
          <a:bodyPr>
            <a:normAutofit/>
          </a:bodyPr>
          <a:lstStyle/>
          <a:p>
            <a:r>
              <a:rPr lang="en-US" sz="1800" b="1" dirty="0"/>
              <a:t>GOLD, GLORY, GOD</a:t>
            </a:r>
          </a:p>
          <a:p>
            <a:endParaRPr lang="en-US" sz="1800" b="1" dirty="0"/>
          </a:p>
          <a:p>
            <a:r>
              <a:rPr lang="en-US" sz="1800" b="1" dirty="0"/>
              <a:t>TRIBUTE COLONIES/</a:t>
            </a:r>
            <a:r>
              <a:rPr lang="en-US" sz="1800" b="1" dirty="0">
                <a:solidFill>
                  <a:schemeClr val="tx2"/>
                </a:solidFill>
              </a:rPr>
              <a:t>ENCOMIENDA </a:t>
            </a:r>
          </a:p>
          <a:p>
            <a:pPr lvl="1"/>
            <a:r>
              <a:rPr lang="en-US" sz="1600" b="1" dirty="0"/>
              <a:t>EXPLOITATION OF LABOR </a:t>
            </a:r>
          </a:p>
          <a:p>
            <a:pPr lvl="1"/>
            <a:r>
              <a:rPr lang="en-US" sz="1600" b="1" dirty="0"/>
              <a:t>1</a:t>
            </a:r>
            <a:r>
              <a:rPr lang="en-US" sz="1600" b="1" baseline="30000" dirty="0"/>
              <a:t>st</a:t>
            </a:r>
            <a:r>
              <a:rPr lang="en-US" sz="1600" b="1" dirty="0"/>
              <a:t> NATIVES THEN SLAVES</a:t>
            </a:r>
          </a:p>
          <a:p>
            <a:pPr lvl="1"/>
            <a:r>
              <a:rPr lang="en-US" sz="1600" b="1" dirty="0"/>
              <a:t>B. DE LAS CASAS</a:t>
            </a:r>
          </a:p>
          <a:p>
            <a:pPr lvl="1"/>
            <a:endParaRPr lang="en-US" sz="1600" b="1" dirty="0"/>
          </a:p>
          <a:p>
            <a:pPr lvl="1"/>
            <a:endParaRPr lang="en-US" sz="1600" b="1" dirty="0"/>
          </a:p>
          <a:p>
            <a:r>
              <a:rPr lang="en-US" sz="1800" b="1" dirty="0"/>
              <a:t>INITIALLY SPANISH MEN &amp; LIVED IN CITIES</a:t>
            </a:r>
          </a:p>
          <a:p>
            <a:r>
              <a:rPr lang="en-US" sz="1800" b="1" dirty="0"/>
              <a:t>MOVED TO RURAL AREAS</a:t>
            </a:r>
          </a:p>
          <a:p>
            <a:r>
              <a:rPr lang="en-US" sz="1800" b="1" dirty="0"/>
              <a:t>PLANTATION AGRICULTURE</a:t>
            </a:r>
          </a:p>
          <a:p>
            <a:r>
              <a:rPr lang="en-US" sz="1800" b="1" dirty="0"/>
              <a:t>WOMEN CAME LATER</a:t>
            </a:r>
          </a:p>
          <a:p>
            <a:endParaRPr lang="en-US" sz="1800" b="1" dirty="0"/>
          </a:p>
          <a:p>
            <a:endParaRPr lang="en-US" sz="1800" b="1" dirty="0"/>
          </a:p>
          <a:p>
            <a:endParaRPr lang="en-US" sz="1800"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710759"/>
            <a:ext cx="4038600" cy="4405745"/>
          </a:xfrm>
        </p:spPr>
      </p:pic>
    </p:spTree>
    <p:extLst>
      <p:ext uri="{BB962C8B-B14F-4D97-AF65-F5344CB8AC3E}">
        <p14:creationId xmlns:p14="http://schemas.microsoft.com/office/powerpoint/2010/main" val="3569447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1000"/>
                                        <p:tgtEl>
                                          <p:spTgt spid="7">
                                            <p:txEl>
                                              <p:pRg st="8" end="8"/>
                                            </p:txEl>
                                          </p:spTgt>
                                        </p:tgtEl>
                                      </p:cBhvr>
                                    </p:animEffect>
                                    <p:anim calcmode="lin" valueType="num">
                                      <p:cBhvr>
                                        <p:cTn id="3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1000"/>
                                        <p:tgtEl>
                                          <p:spTgt spid="7">
                                            <p:txEl>
                                              <p:pRg st="9" end="9"/>
                                            </p:txEl>
                                          </p:spTgt>
                                        </p:tgtEl>
                                      </p:cBhvr>
                                    </p:animEffect>
                                    <p:anim calcmode="lin" valueType="num">
                                      <p:cBhvr>
                                        <p:cTn id="3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1000"/>
                                        <p:tgtEl>
                                          <p:spTgt spid="7">
                                            <p:txEl>
                                              <p:pRg st="10" end="10"/>
                                            </p:txEl>
                                          </p:spTgt>
                                        </p:tgtEl>
                                      </p:cBhvr>
                                    </p:animEffect>
                                    <p:anim calcmode="lin" valueType="num">
                                      <p:cBhvr>
                                        <p:cTn id="4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fade">
                                      <p:cBhvr>
                                        <p:cTn id="47" dur="1000"/>
                                        <p:tgtEl>
                                          <p:spTgt spid="7">
                                            <p:txEl>
                                              <p:pRg st="11" end="11"/>
                                            </p:txEl>
                                          </p:spTgt>
                                        </p:tgtEl>
                                      </p:cBhvr>
                                    </p:animEffect>
                                    <p:anim calcmode="lin" valueType="num">
                                      <p:cBhvr>
                                        <p:cTn id="48"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181600" cy="838200"/>
          </a:xfrm>
        </p:spPr>
        <p:txBody>
          <a:bodyPr>
            <a:normAutofit fontScale="90000"/>
          </a:bodyPr>
          <a:lstStyle/>
          <a:p>
            <a:r>
              <a:rPr lang="en-US" sz="3200" b="1" dirty="0"/>
              <a:t>B. SPAIN IN NORTH AMERICA</a:t>
            </a:r>
          </a:p>
        </p:txBody>
      </p:sp>
      <p:sp>
        <p:nvSpPr>
          <p:cNvPr id="3" name="Content Placeholder 2"/>
          <p:cNvSpPr>
            <a:spLocks noGrp="1"/>
          </p:cNvSpPr>
          <p:nvPr>
            <p:ph sz="half" idx="1"/>
          </p:nvPr>
        </p:nvSpPr>
        <p:spPr>
          <a:xfrm>
            <a:off x="0" y="914400"/>
            <a:ext cx="4648200" cy="5477256"/>
          </a:xfrm>
        </p:spPr>
        <p:txBody>
          <a:bodyPr>
            <a:normAutofit/>
          </a:bodyPr>
          <a:lstStyle/>
          <a:p>
            <a:pPr marL="274320" lvl="1" indent="0">
              <a:buNone/>
            </a:pPr>
            <a:r>
              <a:rPr lang="en-US" sz="1800" b="1" dirty="0"/>
              <a:t>1. *ST. AUGUSTINE 1565 –de AVILES</a:t>
            </a:r>
          </a:p>
          <a:p>
            <a:pPr marL="274320" lvl="1" indent="0">
              <a:buNone/>
            </a:pPr>
            <a:r>
              <a:rPr lang="en-US" sz="1400" b="1" dirty="0"/>
              <a:t>OLDEST CONTINUOUS SETTLEMENT U.S. </a:t>
            </a:r>
          </a:p>
          <a:p>
            <a:pPr marL="274320" lvl="1" indent="0">
              <a:buNone/>
            </a:pPr>
            <a:r>
              <a:rPr lang="en-US" sz="1400" b="1" dirty="0"/>
              <a:t>NO FURTHER EXPANSION NORTH</a:t>
            </a:r>
          </a:p>
          <a:p>
            <a:pPr marL="274320" lvl="1" indent="0">
              <a:buNone/>
            </a:pPr>
            <a:r>
              <a:rPr lang="en-US" sz="1400" b="1" dirty="0"/>
              <a:t>CONFLICT W/ FRANCE &amp; NATIVES</a:t>
            </a:r>
          </a:p>
          <a:p>
            <a:pPr marL="274320" lvl="1" indent="0">
              <a:buNone/>
            </a:pPr>
            <a:endParaRPr lang="en-US" sz="1400" b="1" dirty="0"/>
          </a:p>
          <a:p>
            <a:pPr marL="274320" lvl="1" indent="0">
              <a:buNone/>
            </a:pPr>
            <a:endParaRPr lang="en-US" sz="1400" b="1" dirty="0"/>
          </a:p>
          <a:p>
            <a:pPr marL="274320" lvl="1" indent="0">
              <a:buNone/>
            </a:pPr>
            <a:r>
              <a:rPr lang="en-US" sz="1800" b="1" dirty="0"/>
              <a:t>2. *CORONADO 1540 7 CITIES OF</a:t>
            </a:r>
            <a:r>
              <a:rPr lang="en-US" sz="1800" b="1" dirty="0">
                <a:solidFill>
                  <a:srgbClr val="FFCC00"/>
                </a:solidFill>
              </a:rPr>
              <a:t> GOLD</a:t>
            </a:r>
          </a:p>
          <a:p>
            <a:pPr marL="274320" lvl="1" indent="0">
              <a:buNone/>
            </a:pPr>
            <a:r>
              <a:rPr lang="en-US" sz="1400" b="1" dirty="0"/>
              <a:t>DEBACLE, DEATH &amp; DEBT</a:t>
            </a:r>
          </a:p>
          <a:p>
            <a:pPr marL="274320" lvl="1" indent="0">
              <a:buNone/>
            </a:pPr>
            <a:endParaRPr lang="en-US" sz="1400" b="1" dirty="0"/>
          </a:p>
          <a:p>
            <a:pPr marL="274320" lvl="1" indent="0">
              <a:buNone/>
            </a:pPr>
            <a:r>
              <a:rPr lang="en-US" sz="1800" b="1" dirty="0"/>
              <a:t>3. *JUAN DE ONATE 1580’S </a:t>
            </a:r>
          </a:p>
          <a:p>
            <a:pPr marL="274320" lvl="1" indent="0">
              <a:buNone/>
            </a:pPr>
            <a:r>
              <a:rPr lang="en-US" sz="1400" b="1" dirty="0"/>
              <a:t>ACOMA MASSACRE 1599</a:t>
            </a:r>
          </a:p>
          <a:p>
            <a:pPr marL="274320" lvl="1" indent="0">
              <a:buNone/>
            </a:pPr>
            <a:endParaRPr lang="en-US" sz="1400" b="1" dirty="0"/>
          </a:p>
          <a:p>
            <a:pPr marL="274320" lvl="1" indent="0">
              <a:buNone/>
            </a:pPr>
            <a:r>
              <a:rPr lang="en-US" sz="1800" b="1" dirty="0"/>
              <a:t>*1610’S “NO GOLD &amp; LEFT”</a:t>
            </a:r>
          </a:p>
          <a:p>
            <a:pPr marL="274320" lvl="1" indent="0">
              <a:buNone/>
            </a:pPr>
            <a:r>
              <a:rPr lang="en-US" sz="1800" b="1" dirty="0"/>
              <a:t>	</a:t>
            </a:r>
          </a:p>
          <a:p>
            <a:pPr marL="274320" lvl="1" indent="0">
              <a:buNone/>
            </a:pPr>
            <a:r>
              <a:rPr lang="en-US" sz="1800" b="1" dirty="0"/>
              <a:t>BUT……GOD: </a:t>
            </a:r>
          </a:p>
          <a:p>
            <a:pPr marL="274320" lvl="1" indent="0">
              <a:buNone/>
            </a:pPr>
            <a:r>
              <a:rPr lang="en-US" sz="1800" b="1" dirty="0"/>
              <a:t>ESTABLISHED MISSIONS</a:t>
            </a:r>
          </a:p>
          <a:p>
            <a:pPr marL="274320" lvl="1" indent="0">
              <a:buNone/>
            </a:pPr>
            <a:endParaRPr lang="en-US" sz="1400" b="1" dirty="0"/>
          </a:p>
          <a:p>
            <a:pPr marL="274320" lvl="1" indent="0">
              <a:buNone/>
            </a:pPr>
            <a:endParaRPr lang="en-US" sz="1400" b="1" dirty="0"/>
          </a:p>
          <a:p>
            <a:pPr marL="274320" lvl="1" indent="0">
              <a:buNone/>
            </a:pPr>
            <a:endParaRPr lang="en-US" sz="1800" b="1" dirty="0"/>
          </a:p>
          <a:p>
            <a:pPr marL="274320" lvl="1" indent="0">
              <a:buNone/>
            </a:pPr>
            <a:endParaRPr lang="en-US" sz="1800" b="1"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2712"/>
            <a:ext cx="3124200" cy="249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142" y="3048000"/>
            <a:ext cx="272129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126" y="3886200"/>
            <a:ext cx="274320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7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 calcmode="lin" valueType="num">
                                      <p:cBhvr>
                                        <p:cTn id="41" dur="1000" fill="hold"/>
                                        <p:tgtEl>
                                          <p:spTgt spid="1027"/>
                                        </p:tgtEl>
                                        <p:attrNameLst>
                                          <p:attrName>ppt_w</p:attrName>
                                        </p:attrNameLst>
                                      </p:cBhvr>
                                      <p:tavLst>
                                        <p:tav tm="0">
                                          <p:val>
                                            <p:fltVal val="0"/>
                                          </p:val>
                                        </p:tav>
                                        <p:tav tm="100000">
                                          <p:val>
                                            <p:strVal val="#ppt_w"/>
                                          </p:val>
                                        </p:tav>
                                      </p:tavLst>
                                    </p:anim>
                                    <p:anim calcmode="lin" valueType="num">
                                      <p:cBhvr>
                                        <p:cTn id="42" dur="1000" fill="hold"/>
                                        <p:tgtEl>
                                          <p:spTgt spid="1027"/>
                                        </p:tgtEl>
                                        <p:attrNameLst>
                                          <p:attrName>ppt_h</p:attrName>
                                        </p:attrNameLst>
                                      </p:cBhvr>
                                      <p:tavLst>
                                        <p:tav tm="0">
                                          <p:val>
                                            <p:fltVal val="0"/>
                                          </p:val>
                                        </p:tav>
                                        <p:tav tm="100000">
                                          <p:val>
                                            <p:strVal val="#ppt_h"/>
                                          </p:val>
                                        </p:tav>
                                      </p:tavLst>
                                    </p:anim>
                                    <p:anim calcmode="lin" valueType="num">
                                      <p:cBhvr>
                                        <p:cTn id="43" dur="1000" fill="hold"/>
                                        <p:tgtEl>
                                          <p:spTgt spid="1027"/>
                                        </p:tgtEl>
                                        <p:attrNameLst>
                                          <p:attrName>style.rotation</p:attrName>
                                        </p:attrNameLst>
                                      </p:cBhvr>
                                      <p:tavLst>
                                        <p:tav tm="0">
                                          <p:val>
                                            <p:fltVal val="90"/>
                                          </p:val>
                                        </p:tav>
                                        <p:tav tm="100000">
                                          <p:val>
                                            <p:fltVal val="0"/>
                                          </p:val>
                                        </p:tav>
                                      </p:tavLst>
                                    </p:anim>
                                    <p:animEffect transition="in" filter="fade">
                                      <p:cBhvr>
                                        <p:cTn id="44" dur="1000"/>
                                        <p:tgtEl>
                                          <p:spTgt spid="102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8"/>
                                        </p:tgtEl>
                                        <p:attrNameLst>
                                          <p:attrName>style.visibility</p:attrName>
                                        </p:attrNameLst>
                                      </p:cBhvr>
                                      <p:to>
                                        <p:strVal val="visible"/>
                                      </p:to>
                                    </p:set>
                                    <p:anim calcmode="lin" valueType="num">
                                      <p:cBhvr>
                                        <p:cTn id="63" dur="1000" fill="hold"/>
                                        <p:tgtEl>
                                          <p:spTgt spid="1028"/>
                                        </p:tgtEl>
                                        <p:attrNameLst>
                                          <p:attrName>ppt_w</p:attrName>
                                        </p:attrNameLst>
                                      </p:cBhvr>
                                      <p:tavLst>
                                        <p:tav tm="0">
                                          <p:val>
                                            <p:fltVal val="0"/>
                                          </p:val>
                                        </p:tav>
                                        <p:tav tm="100000">
                                          <p:val>
                                            <p:strVal val="#ppt_w"/>
                                          </p:val>
                                        </p:tav>
                                      </p:tavLst>
                                    </p:anim>
                                    <p:anim calcmode="lin" valueType="num">
                                      <p:cBhvr>
                                        <p:cTn id="64" dur="1000" fill="hold"/>
                                        <p:tgtEl>
                                          <p:spTgt spid="1028"/>
                                        </p:tgtEl>
                                        <p:attrNameLst>
                                          <p:attrName>ppt_h</p:attrName>
                                        </p:attrNameLst>
                                      </p:cBhvr>
                                      <p:tavLst>
                                        <p:tav tm="0">
                                          <p:val>
                                            <p:fltVal val="0"/>
                                          </p:val>
                                        </p:tav>
                                        <p:tav tm="100000">
                                          <p:val>
                                            <p:strVal val="#ppt_h"/>
                                          </p:val>
                                        </p:tav>
                                      </p:tavLst>
                                    </p:anim>
                                    <p:anim calcmode="lin" valueType="num">
                                      <p:cBhvr>
                                        <p:cTn id="65" dur="1000" fill="hold"/>
                                        <p:tgtEl>
                                          <p:spTgt spid="1028"/>
                                        </p:tgtEl>
                                        <p:attrNameLst>
                                          <p:attrName>style.rotation</p:attrName>
                                        </p:attrNameLst>
                                      </p:cBhvr>
                                      <p:tavLst>
                                        <p:tav tm="0">
                                          <p:val>
                                            <p:fltVal val="90"/>
                                          </p:val>
                                        </p:tav>
                                        <p:tav tm="100000">
                                          <p:val>
                                            <p:fltVal val="0"/>
                                          </p:val>
                                        </p:tav>
                                      </p:tavLst>
                                    </p:anim>
                                    <p:animEffect transition="in" filter="fade">
                                      <p:cBhvr>
                                        <p:cTn id="66" dur="1000"/>
                                        <p:tgtEl>
                                          <p:spTgt spid="102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par>
                                <p:cTn id="75" presetID="31" presetClass="entr" presetSubtype="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10" end="10"/>
                                            </p:txEl>
                                          </p:spTgt>
                                        </p:tgtEl>
                                      </p:cBhvr>
                                    </p:animEffect>
                                  </p:childTnLst>
                                </p:cTn>
                              </p:par>
                              <p:par>
                                <p:cTn id="81" presetID="31" presetClass="entr" presetSubtype="0" fill="hold" nodeType="with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p:cTn id="8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86" dur="1000"/>
                                        <p:tgtEl>
                                          <p:spTgt spid="3">
                                            <p:txEl>
                                              <p:pRg st="12" end="12"/>
                                            </p:txEl>
                                          </p:spTgt>
                                        </p:tgtEl>
                                      </p:cBhvr>
                                    </p:animEffect>
                                  </p:childTnLst>
                                </p:cTn>
                              </p:par>
                              <p:par>
                                <p:cTn id="87" presetID="31" presetClass="entr" presetSubtype="0" fill="hold" nodeType="with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p:cTn id="89"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92" dur="1000"/>
                                        <p:tgtEl>
                                          <p:spTgt spid="3">
                                            <p:txEl>
                                              <p:pRg st="13" end="13"/>
                                            </p:txEl>
                                          </p:spTgt>
                                        </p:tgtEl>
                                      </p:cBhvr>
                                    </p:animEffect>
                                  </p:childTnLst>
                                </p:cTn>
                              </p:par>
                              <p:par>
                                <p:cTn id="93" presetID="31" presetClass="entr" presetSubtype="0" fill="hold" nodeType="withEffect">
                                  <p:stCondLst>
                                    <p:cond delay="0"/>
                                  </p:stCondLst>
                                  <p:childTnLst>
                                    <p:set>
                                      <p:cBhvr>
                                        <p:cTn id="94" dur="1" fill="hold">
                                          <p:stCondLst>
                                            <p:cond delay="0"/>
                                          </p:stCondLst>
                                        </p:cTn>
                                        <p:tgtEl>
                                          <p:spTgt spid="3">
                                            <p:txEl>
                                              <p:pRg st="14" end="14"/>
                                            </p:txEl>
                                          </p:spTgt>
                                        </p:tgtEl>
                                        <p:attrNameLst>
                                          <p:attrName>style.visibility</p:attrName>
                                        </p:attrNameLst>
                                      </p:cBhvr>
                                      <p:to>
                                        <p:strVal val="visible"/>
                                      </p:to>
                                    </p:set>
                                    <p:anim calcmode="lin" valueType="num">
                                      <p:cBhvr>
                                        <p:cTn id="95"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4" end="14"/>
                                            </p:txEl>
                                          </p:spTgt>
                                        </p:tgtEl>
                                      </p:cBhvr>
                                    </p:animEffect>
                                  </p:childTnLst>
                                </p:cTn>
                              </p:par>
                              <p:par>
                                <p:cTn id="99" presetID="31" presetClass="entr" presetSubtype="0" fill="hold" nodeType="withEffect">
                                  <p:stCondLst>
                                    <p:cond delay="0"/>
                                  </p:stCondLst>
                                  <p:childTnLst>
                                    <p:set>
                                      <p:cBhvr>
                                        <p:cTn id="100" dur="1" fill="hold">
                                          <p:stCondLst>
                                            <p:cond delay="0"/>
                                          </p:stCondLst>
                                        </p:cTn>
                                        <p:tgtEl>
                                          <p:spTgt spid="3">
                                            <p:txEl>
                                              <p:pRg st="15" end="15"/>
                                            </p:txEl>
                                          </p:spTgt>
                                        </p:tgtEl>
                                        <p:attrNameLst>
                                          <p:attrName>style.visibility</p:attrName>
                                        </p:attrNameLst>
                                      </p:cBhvr>
                                      <p:to>
                                        <p:strVal val="visible"/>
                                      </p:to>
                                    </p:set>
                                    <p:anim calcmode="lin" valueType="num">
                                      <p:cBhvr>
                                        <p:cTn id="101"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02"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03"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104"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FRANCISCAN ARRIVAL &amp; SANTA FE</a:t>
            </a:r>
          </a:p>
        </p:txBody>
      </p:sp>
      <p:sp>
        <p:nvSpPr>
          <p:cNvPr id="3" name="Content Placeholder 2"/>
          <p:cNvSpPr>
            <a:spLocks noGrp="1"/>
          </p:cNvSpPr>
          <p:nvPr>
            <p:ph sz="half" idx="1"/>
          </p:nvPr>
        </p:nvSpPr>
        <p:spPr>
          <a:xfrm>
            <a:off x="228600" y="1673352"/>
            <a:ext cx="4267200" cy="4718304"/>
          </a:xfrm>
        </p:spPr>
        <p:txBody>
          <a:bodyPr>
            <a:normAutofit/>
          </a:bodyPr>
          <a:lstStyle/>
          <a:p>
            <a:r>
              <a:rPr lang="en-US" sz="1600" b="1" dirty="0"/>
              <a:t>1675 60 MISSIONS BUILT </a:t>
            </a:r>
          </a:p>
          <a:p>
            <a:r>
              <a:rPr lang="en-US" sz="1600" b="1" dirty="0"/>
              <a:t>FORCED CONVERSION </a:t>
            </a:r>
          </a:p>
          <a:p>
            <a:endParaRPr lang="en-US" sz="1600" b="1" dirty="0"/>
          </a:p>
          <a:p>
            <a:r>
              <a:rPr lang="en-US" sz="1600" b="1" dirty="0"/>
              <a:t>RISE OF PO’PAY: PROTECT TRADITION</a:t>
            </a:r>
          </a:p>
          <a:p>
            <a:r>
              <a:rPr lang="en-US" sz="1600" b="1" dirty="0">
                <a:solidFill>
                  <a:srgbClr val="FF0000"/>
                </a:solidFill>
              </a:rPr>
              <a:t>PUEBLO REVOLT 1680</a:t>
            </a:r>
          </a:p>
          <a:p>
            <a:r>
              <a:rPr lang="en-US" sz="1600" b="1" dirty="0"/>
              <a:t>     SPANISH RETALIATED VIOLENTLY</a:t>
            </a:r>
          </a:p>
          <a:p>
            <a:r>
              <a:rPr lang="en-US" sz="1600" b="1" dirty="0"/>
              <a:t>      PUEBLO’S RULED 12 YRS.</a:t>
            </a:r>
            <a:endParaRPr lang="en-US" sz="1200" b="1" dirty="0"/>
          </a:p>
          <a:p>
            <a:endParaRPr lang="en-US" sz="1600" b="1" dirty="0"/>
          </a:p>
          <a:p>
            <a:r>
              <a:rPr lang="en-US" sz="1600" b="1" dirty="0"/>
              <a:t>SPANISH RETURNED 1693</a:t>
            </a:r>
          </a:p>
          <a:p>
            <a:r>
              <a:rPr lang="en-US" sz="1600" b="1" dirty="0"/>
              <a:t>ABOLISHED ENCOMIENDA &amp; REPLACED W/ HACIENDA SYSTEM</a:t>
            </a:r>
          </a:p>
          <a:p>
            <a:r>
              <a:rPr lang="en-US" sz="1600" b="1" dirty="0"/>
              <a:t>     DISADVANTAGEOUS TO NATIVES</a:t>
            </a:r>
          </a:p>
          <a:p>
            <a:endParaRPr lang="en-US" sz="1600" b="1" dirty="0"/>
          </a:p>
          <a:p>
            <a:r>
              <a:rPr lang="en-US" sz="1600" b="1" dirty="0"/>
              <a:t>SYNCRETISM OF RELIGION</a:t>
            </a:r>
          </a:p>
          <a:p>
            <a:r>
              <a:rPr lang="en-US" sz="1600" b="1" dirty="0"/>
              <a:t>HALTED SPANISH NORTHERN PUSH</a:t>
            </a:r>
          </a:p>
          <a:p>
            <a:pPr marL="274320" lvl="1" indent="0">
              <a:buNone/>
            </a:pPr>
            <a:r>
              <a:rPr lang="en-US" sz="1200" b="1" dirty="0"/>
              <a:t>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00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Vertical)">
                                      <p:cBhvr>
                                        <p:cTn id="35" dur="500"/>
                                        <p:tgtEl>
                                          <p:spTgt spid="3">
                                            <p:txEl>
                                              <p:pRg st="10" end="1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arn(inVertical)">
                                      <p:cBhvr>
                                        <p:cTn id="38" dur="500"/>
                                        <p:tgtEl>
                                          <p:spTgt spid="3">
                                            <p:txEl>
                                              <p:pRg st="12" end="12"/>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barn(inVertical)">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6C9B1136BC3A479117FE2A120EE784" ma:contentTypeVersion="10" ma:contentTypeDescription="Create a new document." ma:contentTypeScope="" ma:versionID="a4b94fe8009632810ab0c4428521735b">
  <xsd:schema xmlns:xsd="http://www.w3.org/2001/XMLSchema" xmlns:xs="http://www.w3.org/2001/XMLSchema" xmlns:p="http://schemas.microsoft.com/office/2006/metadata/properties" xmlns:ns3="2f037d56-bc3d-45fc-bcf7-5ebaa1c6fff5" xmlns:ns4="a45c9a70-dbfc-414c-849a-f0cb2955bacd" targetNamespace="http://schemas.microsoft.com/office/2006/metadata/properties" ma:root="true" ma:fieldsID="c284cbc2bcf7fc1ef5cbf2bd87a3421f" ns3:_="" ns4:_="">
    <xsd:import namespace="2f037d56-bc3d-45fc-bcf7-5ebaa1c6fff5"/>
    <xsd:import namespace="a45c9a70-dbfc-414c-849a-f0cb2955ba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37d56-bc3d-45fc-bcf7-5ebaa1c6f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5c9a70-dbfc-414c-849a-f0cb2955ba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00BC7-9B2D-434F-9429-CB5048B57AA1}">
  <ds:schemaRefs>
    <ds:schemaRef ds:uri="http://schemas.microsoft.com/office/2006/documentManagement/types"/>
    <ds:schemaRef ds:uri="http://purl.org/dc/elements/1.1/"/>
    <ds:schemaRef ds:uri="http://schemas.microsoft.com/office/2006/metadata/properties"/>
    <ds:schemaRef ds:uri="a45c9a70-dbfc-414c-849a-f0cb2955bacd"/>
    <ds:schemaRef ds:uri="http://schemas.openxmlformats.org/package/2006/metadata/core-properties"/>
    <ds:schemaRef ds:uri="2f037d56-bc3d-45fc-bcf7-5ebaa1c6fff5"/>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4931D32-5A2F-45F7-AE1D-101A4490E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37d56-bc3d-45fc-bcf7-5ebaa1c6fff5"/>
    <ds:schemaRef ds:uri="a45c9a70-dbfc-414c-849a-f0cb2955b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E6C17-3B31-461A-9F22-D5540313A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1496</TotalTime>
  <Words>1298</Words>
  <Application>Microsoft Office PowerPoint</Application>
  <PresentationFormat>On-screen Show (4:3)</PresentationFormat>
  <Paragraphs>136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Mincho</vt:lpstr>
      <vt:lpstr>Adobe Garamond</vt:lpstr>
      <vt:lpstr>Adobe Garamond Pro</vt:lpstr>
      <vt:lpstr>Arial</vt:lpstr>
      <vt:lpstr>Bookman Old Style</vt:lpstr>
      <vt:lpstr>Calibri</vt:lpstr>
      <vt:lpstr>Century Gothic</vt:lpstr>
      <vt:lpstr>Clarity</vt:lpstr>
      <vt:lpstr>WELCOME TO APUSH</vt:lpstr>
      <vt:lpstr> </vt:lpstr>
      <vt:lpstr>I. SPANISH CONTACT W/ NATIVE PEOPLES IN NORTH AMERICA</vt:lpstr>
      <vt:lpstr>PowerPoint Presentation</vt:lpstr>
      <vt:lpstr>PowerPoint Presentation</vt:lpstr>
      <vt:lpstr>PowerPoint Presentation</vt:lpstr>
      <vt:lpstr>A. 16TH C. SPANISH INCURSIONS: C. &amp; S. AMERICA </vt:lpstr>
      <vt:lpstr>B. SPAIN IN NORTH AMERICA</vt:lpstr>
      <vt:lpstr>4. FRANCISCAN ARRIVAL &amp; SANTA FE</vt:lpstr>
      <vt:lpstr>Check for Understanding</vt:lpstr>
      <vt:lpstr>PowerPoint Presentation</vt:lpstr>
      <vt:lpstr>II.  NEW FRANCE: #EXPLORATIONGOALS</vt:lpstr>
      <vt:lpstr>III. DUTCH PRESENCE IN N. AMERICA</vt:lpstr>
      <vt:lpstr>SAQ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APUSH</dc:title>
  <dc:creator>Stuart, Sarah</dc:creator>
  <cp:lastModifiedBy>Stuart, Sarah</cp:lastModifiedBy>
  <cp:revision>26</cp:revision>
  <dcterms:created xsi:type="dcterms:W3CDTF">2020-09-02T19:21:51Z</dcterms:created>
  <dcterms:modified xsi:type="dcterms:W3CDTF">2022-06-15T15:49:23Z</dcterms:modified>
</cp:coreProperties>
</file>