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72" r:id="rId8"/>
    <p:sldId id="264" r:id="rId9"/>
    <p:sldId id="266" r:id="rId10"/>
    <p:sldId id="265" r:id="rId11"/>
    <p:sldId id="267" r:id="rId12"/>
    <p:sldId id="268" r:id="rId13"/>
    <p:sldId id="271" r:id="rId14"/>
    <p:sldId id="282" r:id="rId15"/>
    <p:sldId id="279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 fetkenhour" initials="ef" lastIdx="1" clrIdx="0">
    <p:extLst>
      <p:ext uri="{19B8F6BF-5375-455C-9EA6-DF929625EA0E}">
        <p15:presenceInfo xmlns:p15="http://schemas.microsoft.com/office/powerpoint/2012/main" userId="fe05af538c8cb66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 autoAdjust="0"/>
    <p:restoredTop sz="94645" autoAdjust="0"/>
  </p:normalViewPr>
  <p:slideViewPr>
    <p:cSldViewPr>
      <p:cViewPr varScale="1">
        <p:scale>
          <a:sx n="86" d="100"/>
          <a:sy n="86" d="100"/>
        </p:scale>
        <p:origin x="152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F53D9-0FA4-4C59-AF33-187381B03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4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07B56-7A44-4A0D-A84C-DEE5515A9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19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D92ED-8F5A-4922-8E3A-B0A3D92AD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9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4679C-839B-4B15-B685-8843C69B7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73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443B1-5991-4821-B8EF-6B1B4A663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05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9DC5E-2896-4D89-9FED-2289D1F88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72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45001-4E80-46B6-8580-17B9BAFCE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1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9001D-1901-4F9E-81FF-80A2047DA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74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91AA-34FF-4280-B144-861B7335C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78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51FC8-2A67-4EE5-87BE-A1642B0ED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62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60BB3-B68D-4BD8-A5FF-0258EC604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64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0F017AC-09F6-4625-A65B-FAEFC33A7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dirty="0"/>
              <a:t>RE-THINKING &amp; RE-WORKING THE NATIONAL GOVERNMENT 1781-1788</a:t>
            </a:r>
            <a:br>
              <a:rPr lang="en-US" sz="1800" b="1" dirty="0"/>
            </a:br>
            <a:r>
              <a:rPr lang="en-US" sz="1800" b="1" dirty="0"/>
              <a:t>Obj: </a:t>
            </a:r>
            <a:r>
              <a:rPr lang="en-US" sz="1600" b="1" dirty="0">
                <a:effectLst/>
              </a:rPr>
              <a:t>What events led some American leaders to determine a stronger central government was necessary and how did they succeed?</a:t>
            </a:r>
          </a:p>
        </p:txBody>
      </p:sp>
      <p:pic>
        <p:nvPicPr>
          <p:cNvPr id="3075" name="Picture 7" descr="ConstitutionDayP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4800" y="1600200"/>
            <a:ext cx="59944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3. FEDERALISM</a:t>
            </a:r>
            <a:br>
              <a:rPr lang="en-US" dirty="0"/>
            </a:br>
            <a:r>
              <a:rPr lang="en-US" sz="2000" dirty="0"/>
              <a:t>FEDERALIST #51 – SHARED POWER, CONSTITUTION SUPREME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D47CB-0C06-BDC5-47CC-73594B54C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/>
              <a:t>4. MORE COMPROMISE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1000" y="914400"/>
            <a:ext cx="4040188" cy="639762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/>
              <a:t>3/5THS COMPROMISE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2177255"/>
            <a:ext cx="4040188" cy="3951288"/>
          </a:xfrm>
        </p:spPr>
        <p:txBody>
          <a:bodyPr/>
          <a:lstStyle/>
          <a:p>
            <a:pPr eaLnBrk="1" hangingPunct="1">
              <a:defRPr/>
            </a:pPr>
            <a:r>
              <a:rPr lang="en-US" sz="1600" b="1" dirty="0"/>
              <a:t>DO SLAVES COUNT AS POPULATION?</a:t>
            </a:r>
          </a:p>
          <a:p>
            <a:pPr eaLnBrk="1" hangingPunct="1">
              <a:defRPr/>
            </a:pPr>
            <a:endParaRPr lang="en-US" sz="1600" b="1" dirty="0"/>
          </a:p>
          <a:p>
            <a:pPr eaLnBrk="1" hangingPunct="1">
              <a:defRPr/>
            </a:pPr>
            <a:r>
              <a:rPr lang="en-US" sz="1600" b="1" dirty="0"/>
              <a:t>PROPERTY RIGHTS</a:t>
            </a:r>
          </a:p>
          <a:p>
            <a:pPr eaLnBrk="1" hangingPunct="1">
              <a:defRPr/>
            </a:pPr>
            <a:endParaRPr lang="en-US" sz="1600" b="1" dirty="0"/>
          </a:p>
          <a:p>
            <a:pPr eaLnBrk="1" hangingPunct="1">
              <a:defRPr/>
            </a:pPr>
            <a:r>
              <a:rPr lang="en-US" sz="1600" b="1" dirty="0"/>
              <a:t>SLAVES 3/5THS OF A PERSON TOWARDS POPULATION BUT ALSO TAXED AS PROPERTY AT SAME RATE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914400"/>
            <a:ext cx="4270375" cy="639762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/>
              <a:t>COMMERCE COMPROMISE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3657600" y="1676400"/>
            <a:ext cx="5486401" cy="4952999"/>
          </a:xfrm>
        </p:spPr>
        <p:txBody>
          <a:bodyPr/>
          <a:lstStyle/>
          <a:p>
            <a:pPr eaLnBrk="1" hangingPunct="1">
              <a:defRPr/>
            </a:pPr>
            <a:r>
              <a:rPr lang="en-US" sz="1600" b="1" dirty="0"/>
              <a:t>CONSTITUTION PERPETUATED SLAVERY</a:t>
            </a:r>
          </a:p>
          <a:p>
            <a:pPr eaLnBrk="1" hangingPunct="1">
              <a:defRPr/>
            </a:pPr>
            <a:r>
              <a:rPr lang="en-US" sz="1600" b="1" dirty="0"/>
              <a:t>NO INTERFERENCE WITH SLAVE TRADE UNTIL 1808</a:t>
            </a:r>
          </a:p>
          <a:p>
            <a:pPr eaLnBrk="1" hangingPunct="1">
              <a:defRPr/>
            </a:pPr>
            <a:r>
              <a:rPr lang="en-US" sz="1600" b="1" dirty="0"/>
              <a:t>FED REGULATES INTER &amp; INT’L TRADE</a:t>
            </a:r>
          </a:p>
          <a:p>
            <a:pPr eaLnBrk="1" hangingPunct="1">
              <a:defRPr/>
            </a:pPr>
            <a:r>
              <a:rPr lang="en-US" sz="1600" b="1" dirty="0"/>
              <a:t>STATES REGULATE INTRASTATE</a:t>
            </a:r>
          </a:p>
          <a:p>
            <a:pPr eaLnBrk="1" hangingPunct="1">
              <a:defRPr/>
            </a:pPr>
            <a:r>
              <a:rPr lang="en-US" sz="1600" b="1" dirty="0"/>
              <a:t>NO EXPORT DUTIES 20 YEARS</a:t>
            </a:r>
          </a:p>
          <a:p>
            <a:pPr eaLnBrk="1" hangingPunct="1">
              <a:defRPr/>
            </a:pPr>
            <a:r>
              <a:rPr lang="en-US" sz="1600" b="1" u="sng" dirty="0"/>
              <a:t>RETURN FUGITIVE SLAVES</a:t>
            </a:r>
          </a:p>
          <a:p>
            <a:pPr eaLnBrk="1" hangingPunct="1">
              <a:defRPr/>
            </a:pPr>
            <a:endParaRPr lang="en-US" sz="1600" b="1" dirty="0"/>
          </a:p>
          <a:p>
            <a:pPr eaLnBrk="1" hangingPunct="1">
              <a:defRPr/>
            </a:pPr>
            <a:r>
              <a:rPr lang="en-US" b="1" u="sng" dirty="0"/>
              <a:t>PRESIDENCY</a:t>
            </a:r>
            <a:r>
              <a:rPr lang="en-US" b="1" dirty="0"/>
              <a:t>: FEDERALIST #70</a:t>
            </a:r>
          </a:p>
          <a:p>
            <a:pPr eaLnBrk="1" hangingPunct="1">
              <a:defRPr/>
            </a:pPr>
            <a:r>
              <a:rPr lang="en-US" sz="1600" b="1" dirty="0"/>
              <a:t>4 YR TERM, ELECTORAL COLLEGE, NO LIMITS ON # OF TERMS (UNTIL 22</a:t>
            </a:r>
            <a:r>
              <a:rPr lang="en-US" sz="1600" b="1" baseline="30000" dirty="0"/>
              <a:t>ND</a:t>
            </a:r>
            <a:r>
              <a:rPr lang="en-US" sz="1600" b="1" dirty="0"/>
              <a:t> 1951) PAID TO STOP INFLUENCE OF BRIBES</a:t>
            </a:r>
          </a:p>
          <a:p>
            <a:pPr eaLnBrk="1" hangingPunct="1">
              <a:defRPr/>
            </a:pPr>
            <a:r>
              <a:rPr lang="en-US" sz="1600" b="1" dirty="0"/>
              <a:t>STRONG QUICK ACTION BY PRESIDENT TO BALANCE DELIBERATIVE NATURE OF LEG.</a:t>
            </a:r>
            <a:endParaRPr lang="en-US" b="1" dirty="0"/>
          </a:p>
          <a:p>
            <a:pPr eaLnBrk="1" hangingPunct="1">
              <a:defRPr/>
            </a:pPr>
            <a:endParaRPr lang="en-US" sz="1600" b="1" dirty="0"/>
          </a:p>
          <a:p>
            <a:pPr eaLnBrk="1" hangingPunct="1">
              <a:defRPr/>
            </a:pPr>
            <a:endParaRPr lang="en-US" b="1" dirty="0"/>
          </a:p>
          <a:p>
            <a:pPr eaLnBrk="1" hangingPunct="1">
              <a:defRPr/>
            </a:pPr>
            <a:endParaRPr lang="en-US" sz="1600" b="1" dirty="0"/>
          </a:p>
          <a:p>
            <a:pPr eaLnBrk="1" hangingPunct="1">
              <a:defRPr/>
            </a:pP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/>
              <a:t>D. RATIFICATION – JAMES MADISON FATHER OF THE CONSTITUTION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3434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dirty="0">
                <a:effectLst/>
              </a:rPr>
              <a:t>KNEW STATE LEGISLATURES WOULDN’T RATIFY (SUBORD-INATION TO FED AUTHORITY) </a:t>
            </a:r>
          </a:p>
          <a:p>
            <a:pPr eaLnBrk="1" hangingPunct="1">
              <a:defRPr/>
            </a:pPr>
            <a:r>
              <a:rPr lang="en-US" sz="1800" b="1" dirty="0">
                <a:effectLst/>
              </a:rPr>
              <a:t>CONSTITUTION REPUDIATED IDEA THAT STATES WERE FOUNDATION OF THE NEW GOVERNMENT</a:t>
            </a:r>
          </a:p>
          <a:p>
            <a:pPr eaLnBrk="1" hangingPunct="1">
              <a:defRPr/>
            </a:pPr>
            <a:r>
              <a:rPr lang="en-US" sz="1800" b="1" dirty="0">
                <a:effectLst/>
              </a:rPr>
              <a:t>“WE THE </a:t>
            </a:r>
            <a:r>
              <a:rPr lang="en-US" sz="1800" b="1" i="1" u="sng" dirty="0">
                <a:effectLst/>
              </a:rPr>
              <a:t>PEOPLE”</a:t>
            </a:r>
            <a:r>
              <a:rPr lang="en-US" sz="1800" b="1" dirty="0">
                <a:effectLst/>
              </a:rPr>
              <a:t>  NOT “WE THE STATES” </a:t>
            </a:r>
          </a:p>
          <a:p>
            <a:pPr eaLnBrk="1" hangingPunct="1">
              <a:defRPr/>
            </a:pPr>
            <a:endParaRPr lang="en-US" sz="1800" b="1" dirty="0">
              <a:effectLst/>
            </a:endParaRPr>
          </a:p>
          <a:p>
            <a:pPr eaLnBrk="1" hangingPunct="1">
              <a:defRPr/>
            </a:pPr>
            <a:r>
              <a:rPr lang="en-US" sz="1800" b="1" dirty="0">
                <a:effectLst/>
              </a:rPr>
              <a:t>SPECIAL STATE CONVENTIONS </a:t>
            </a:r>
          </a:p>
          <a:p>
            <a:pPr eaLnBrk="1" hangingPunct="1">
              <a:defRPr/>
            </a:pPr>
            <a:r>
              <a:rPr lang="en-US" sz="1800" b="1" dirty="0">
                <a:effectLst/>
              </a:rPr>
              <a:t>9 OUT OF 13 NEEDED FOR RATIFICATION</a:t>
            </a:r>
          </a:p>
        </p:txBody>
      </p:sp>
      <p:pic>
        <p:nvPicPr>
          <p:cNvPr id="16388" name="Content Placeholder 9" descr="James-Madison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4870" y="1905000"/>
            <a:ext cx="4240530" cy="32004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E. FEDERALIST PAPERS</a:t>
            </a:r>
            <a:br>
              <a:rPr lang="en-US" dirty="0"/>
            </a:br>
            <a:r>
              <a:rPr lang="en-US" sz="2800" dirty="0"/>
              <a:t>Madison, Jay, Hamilton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876800"/>
          </a:xfrm>
        </p:spPr>
        <p:txBody>
          <a:bodyPr/>
          <a:lstStyle/>
          <a:p>
            <a:pPr>
              <a:defRPr/>
            </a:pPr>
            <a:r>
              <a:rPr lang="en-US" sz="1800" b="1" dirty="0"/>
              <a:t>FEDERALISTS (AH): NEED STRONGER CENTRAL GOVERNMENT</a:t>
            </a:r>
          </a:p>
          <a:p>
            <a:pPr>
              <a:defRPr/>
            </a:pPr>
            <a:endParaRPr lang="en-US" sz="1800" b="1" dirty="0"/>
          </a:p>
          <a:p>
            <a:pPr>
              <a:defRPr/>
            </a:pPr>
            <a:r>
              <a:rPr lang="en-US" sz="1800" b="1" dirty="0"/>
              <a:t>ANTI-FEDERALISTS (ADAMS): STATES SUBORDINATE TO NATIONAL GOVERNMENT UNACCEPTABLE</a:t>
            </a:r>
          </a:p>
          <a:p>
            <a:pPr>
              <a:defRPr/>
            </a:pPr>
            <a:endParaRPr lang="en-US" sz="1800" b="1" dirty="0"/>
          </a:p>
          <a:p>
            <a:pPr>
              <a:defRPr/>
            </a:pPr>
            <a:r>
              <a:rPr lang="en-US" sz="1800" b="1" dirty="0"/>
              <a:t>FEDERALIST #10 – STRONG &amp; UNIFIED GOV’T MORE EFFICIENT THAN INDIVIDUAL STATES AT CONTROLLING FACTIONS</a:t>
            </a:r>
          </a:p>
          <a:p>
            <a:pPr>
              <a:defRPr/>
            </a:pPr>
            <a:endParaRPr lang="en-US" sz="1800" b="1" dirty="0"/>
          </a:p>
          <a:p>
            <a:pPr>
              <a:defRPr/>
            </a:pPr>
            <a:r>
              <a:rPr lang="en-US" sz="1800" b="1" dirty="0"/>
              <a:t>MASSACHUSETTS: CONTENTIOUS RATIFICATION 2/1788– 4 STATES FOLLOW</a:t>
            </a:r>
          </a:p>
          <a:p>
            <a:pPr>
              <a:defRPr/>
            </a:pPr>
            <a:r>
              <a:rPr lang="en-US" sz="1800" b="1" dirty="0"/>
              <a:t>NH 9</a:t>
            </a:r>
            <a:r>
              <a:rPr lang="en-US" sz="1800" b="1" baseline="30000" dirty="0"/>
              <a:t>TH</a:t>
            </a:r>
            <a:r>
              <a:rPr lang="en-US" sz="1800" b="1" dirty="0"/>
              <a:t> STATE  6/21/88 BUT NOT YET FOR NEW YORK &amp; VIRGINIA</a:t>
            </a:r>
          </a:p>
          <a:p>
            <a:pPr>
              <a:defRPr/>
            </a:pPr>
            <a:r>
              <a:rPr lang="en-US" sz="1800" b="1" dirty="0"/>
              <a:t>VA 6/26/88 &amp; FINALLY NY RATIFY  JULY 26 (30 TO 27)</a:t>
            </a:r>
          </a:p>
          <a:p>
            <a:pPr>
              <a:defRPr/>
            </a:pPr>
            <a:endParaRPr lang="en-US" sz="18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A72EC-7FB7-C368-23D9-E8763ABDE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D1ACB-4E41-992C-6B77-DC6F7077B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did the definition of citizenship in the new republic exclude Native Americans &amp; African Americans</a:t>
            </a:r>
          </a:p>
          <a:p>
            <a:endParaRPr lang="en-US" dirty="0"/>
          </a:p>
          <a:p>
            <a:r>
              <a:rPr lang="en-US" dirty="0"/>
              <a:t>Support an argument about the assertion that the Constitution was a “Bundle of Compromises” that shaped the direction of the new nation.  Which compromise were most significant &amp; why?</a:t>
            </a:r>
          </a:p>
        </p:txBody>
      </p:sp>
    </p:spTree>
    <p:extLst>
      <p:ext uri="{BB962C8B-B14F-4D97-AF65-F5344CB8AC3E}">
        <p14:creationId xmlns:p14="http://schemas.microsoft.com/office/powerpoint/2010/main" val="2586591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7E068E-CE3A-4B8A-94CA-4E05B2F46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304800"/>
            <a:ext cx="9067800" cy="5943600"/>
          </a:xfrm>
        </p:spPr>
        <p:txBody>
          <a:bodyPr/>
          <a:lstStyle/>
          <a:p>
            <a:r>
              <a:rPr lang="en-US" b="1" dirty="0">
                <a:effectLst/>
              </a:rPr>
              <a:t>Briefly explain how 1 specific historical development represents an accomplish-</a:t>
            </a:r>
            <a:r>
              <a:rPr lang="en-US" b="1" dirty="0" err="1">
                <a:effectLst/>
              </a:rPr>
              <a:t>ment</a:t>
            </a:r>
            <a:r>
              <a:rPr lang="en-US" b="1" dirty="0">
                <a:effectLst/>
              </a:rPr>
              <a:t> of the national government under the Articles of Confederation</a:t>
            </a:r>
          </a:p>
          <a:p>
            <a:r>
              <a:rPr lang="en-US" b="1" dirty="0">
                <a:effectLst/>
              </a:rPr>
              <a:t>Briefly explain 1 specific argument critics used in the 1780’s to support revising the Articles of Confederation</a:t>
            </a:r>
          </a:p>
          <a:p>
            <a:r>
              <a:rPr lang="en-US" b="1" dirty="0">
                <a:effectLst/>
              </a:rPr>
              <a:t>Briefly explain 1 specific way in which the U.S. Constitution addresses a criticism of the Articles of Confederation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386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I. TRADE (OR LACK THEREOF)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000" dirty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2000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95400"/>
            <a:ext cx="8610600" cy="51816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400" dirty="0"/>
              <a:t> </a:t>
            </a:r>
          </a:p>
          <a:p>
            <a:pPr eaLnBrk="1" hangingPunct="1">
              <a:defRPr/>
            </a:pPr>
            <a:r>
              <a:rPr lang="en-US" sz="2400" b="1" dirty="0">
                <a:effectLst/>
              </a:rPr>
              <a:t>TWO MAJOR SOURCES OF COLONIAL ERA COMMERCE ELIMINATED – NO INCOME</a:t>
            </a:r>
          </a:p>
          <a:p>
            <a:pPr lvl="1" eaLnBrk="1" hangingPunct="1">
              <a:defRPr/>
            </a:pPr>
            <a:r>
              <a:rPr lang="en-US" sz="2000" b="1" dirty="0">
                <a:effectLst/>
              </a:rPr>
              <a:t>Exports to Britain restricted. </a:t>
            </a:r>
          </a:p>
          <a:p>
            <a:pPr lvl="1" eaLnBrk="1" hangingPunct="1">
              <a:defRPr/>
            </a:pPr>
            <a:r>
              <a:rPr lang="en-US" sz="2000" b="1" dirty="0">
                <a:effectLst/>
              </a:rPr>
              <a:t>British law prohibited trade with Britain's remaining sugar colonies in the Caribbean.</a:t>
            </a:r>
          </a:p>
          <a:p>
            <a:pPr lvl="1" eaLnBrk="1" hangingPunct="1">
              <a:defRPr/>
            </a:pPr>
            <a:endParaRPr lang="en-US" sz="2000" b="1" dirty="0">
              <a:effectLst/>
            </a:endParaRPr>
          </a:p>
          <a:p>
            <a:pPr eaLnBrk="1" hangingPunct="1">
              <a:defRPr/>
            </a:pPr>
            <a:r>
              <a:rPr lang="en-US" sz="2400" b="1" dirty="0">
                <a:effectLst/>
              </a:rPr>
              <a:t>BRITAIN FLOODED U.S. W/ CHEAPER MFG IMPORTS</a:t>
            </a:r>
          </a:p>
          <a:p>
            <a:pPr marL="0" indent="0" eaLnBrk="1" hangingPunct="1">
              <a:buNone/>
              <a:defRPr/>
            </a:pPr>
            <a:endParaRPr lang="en-US" sz="2400" b="1" dirty="0">
              <a:effectLst/>
            </a:endParaRPr>
          </a:p>
          <a:p>
            <a:pPr eaLnBrk="1" hangingPunct="1">
              <a:defRPr/>
            </a:pPr>
            <a:r>
              <a:rPr lang="en-US" sz="2400" b="1" dirty="0">
                <a:effectLst/>
              </a:rPr>
              <a:t>WESTERNERS TROUBLE WITH NATIVE AMERICANS</a:t>
            </a:r>
          </a:p>
          <a:p>
            <a:pPr eaLnBrk="1" hangingPunct="1">
              <a:defRPr/>
            </a:pPr>
            <a:endParaRPr lang="en-US" sz="2400" b="1" dirty="0">
              <a:effectLst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/>
              </a:rPr>
              <a:t>II. INFLATION, DEBT, NO INCOME</a:t>
            </a:r>
            <a:br>
              <a:rPr lang="en-US" sz="2400" b="1" dirty="0">
                <a:effectLst/>
              </a:rPr>
            </a:br>
            <a:r>
              <a:rPr lang="en-US" sz="2400" b="1" dirty="0">
                <a:effectLst/>
              </a:rPr>
              <a:t>HIGH LEVEL OF STATE DEBT FUELED INFLATION</a:t>
            </a:r>
            <a:br>
              <a:rPr lang="en-US" sz="2400" b="1" dirty="0">
                <a:effectLst/>
              </a:rPr>
            </a:br>
            <a:endParaRPr lang="en-US" sz="2400" b="1" dirty="0">
              <a:effectLst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066800"/>
            <a:ext cx="44196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>
                <a:effectLst/>
              </a:rPr>
              <a:t>NATION MUST BE ON SOUND FINANCIAL FOOTING</a:t>
            </a:r>
          </a:p>
          <a:p>
            <a:pPr eaLnBrk="1" hangingPunct="1">
              <a:defRPr/>
            </a:pPr>
            <a:r>
              <a:rPr lang="en-US" sz="2000" b="1" dirty="0">
                <a:effectLst/>
              </a:rPr>
              <a:t>R. MORRIS &amp; 5% IMPORT  DUTY 1782 – REJECTED</a:t>
            </a:r>
          </a:p>
          <a:p>
            <a:pPr eaLnBrk="1" hangingPunct="1">
              <a:defRPr/>
            </a:pPr>
            <a:endParaRPr lang="en-US" sz="2000" b="1" dirty="0">
              <a:effectLst/>
            </a:endParaRPr>
          </a:p>
          <a:p>
            <a:pPr eaLnBrk="1" hangingPunct="1">
              <a:defRPr/>
            </a:pPr>
            <a:r>
              <a:rPr lang="en-US" sz="2000" b="1" dirty="0">
                <a:effectLst/>
              </a:rPr>
              <a:t>TREATY SIGNED SEPT/82 &amp;  ARRIVED NOV/83</a:t>
            </a:r>
          </a:p>
          <a:p>
            <a:pPr eaLnBrk="1" hangingPunct="1">
              <a:defRPr/>
            </a:pPr>
            <a:r>
              <a:rPr lang="en-US" sz="2000" b="1" dirty="0">
                <a:effectLst/>
              </a:rPr>
              <a:t>NEWBERGH CONSPIRACY 3/83</a:t>
            </a:r>
          </a:p>
          <a:p>
            <a:pPr eaLnBrk="1" hangingPunct="1">
              <a:defRPr/>
            </a:pPr>
            <a:endParaRPr lang="en-US" sz="2000" b="1" dirty="0">
              <a:effectLst/>
            </a:endParaRPr>
          </a:p>
          <a:p>
            <a:pPr eaLnBrk="1" hangingPunct="1">
              <a:defRPr/>
            </a:pPr>
            <a:r>
              <a:rPr lang="en-US" sz="2000" b="1" dirty="0">
                <a:effectLst/>
              </a:rPr>
              <a:t>IMPOST 1783 REJECTED APRIL</a:t>
            </a:r>
          </a:p>
          <a:p>
            <a:pPr eaLnBrk="1" hangingPunct="1">
              <a:defRPr/>
            </a:pPr>
            <a:endParaRPr lang="en-US" sz="2000" b="1" dirty="0">
              <a:effectLst/>
            </a:endParaRPr>
          </a:p>
          <a:p>
            <a:pPr eaLnBrk="1" hangingPunct="1">
              <a:defRPr/>
            </a:pPr>
            <a:r>
              <a:rPr lang="en-US" sz="2000" b="1" dirty="0">
                <a:effectLst/>
              </a:rPr>
              <a:t>CONGRESS ADJOURNED W/O PROVISIONS FOR PAY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1800" dirty="0"/>
          </a:p>
        </p:txBody>
      </p:sp>
      <p:pic>
        <p:nvPicPr>
          <p:cNvPr id="8196" name="Picture 6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066800"/>
            <a:ext cx="3897443" cy="3962400"/>
          </a:xfr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/>
              <a:t>III. FOREIGN AFFAIRS</a:t>
            </a:r>
            <a:br>
              <a:rPr lang="en-US" sz="3200" dirty="0"/>
            </a:br>
            <a:r>
              <a:rPr lang="en-US" sz="3200" dirty="0"/>
              <a:t>A. JAY-GARDOQUI TREATY 1784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067273F-E0BF-4F28-90FE-9C40CA2C0D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7002" y="1600200"/>
            <a:ext cx="4038600" cy="4018507"/>
          </a:xfrm>
          <a:prstGeom prst="rect">
            <a:avLst/>
          </a:prstGeom>
        </p:spPr>
      </p:pic>
      <p:sp>
        <p:nvSpPr>
          <p:cNvPr id="2150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b="1" dirty="0"/>
              <a:t>FLORIDA BORDER DISPUTE</a:t>
            </a:r>
          </a:p>
          <a:p>
            <a:pPr eaLnBrk="1" hangingPunct="1">
              <a:defRPr/>
            </a:pPr>
            <a:endParaRPr lang="en-US" sz="1800" b="1" dirty="0"/>
          </a:p>
          <a:p>
            <a:pPr eaLnBrk="1" hangingPunct="1">
              <a:defRPr/>
            </a:pPr>
            <a:r>
              <a:rPr lang="en-US" sz="1800" b="1" dirty="0"/>
              <a:t>SPAIN DIDN’T SIGN TREATY</a:t>
            </a:r>
          </a:p>
          <a:p>
            <a:pPr eaLnBrk="1" hangingPunct="1">
              <a:defRPr/>
            </a:pPr>
            <a:endParaRPr lang="en-US" sz="1800" b="1" dirty="0"/>
          </a:p>
          <a:p>
            <a:pPr eaLnBrk="1" hangingPunct="1">
              <a:defRPr/>
            </a:pPr>
            <a:r>
              <a:rPr lang="en-US" sz="1800" b="1" dirty="0"/>
              <a:t>SPAIN DIDN’T RECOGNIZE U.S. RIGHTS TO SHIP GOODS DOWN THE MISSISSIPPI</a:t>
            </a:r>
          </a:p>
          <a:p>
            <a:pPr eaLnBrk="1" hangingPunct="1">
              <a:defRPr/>
            </a:pPr>
            <a:endParaRPr lang="en-US" sz="1800" b="1" dirty="0"/>
          </a:p>
          <a:p>
            <a:pPr eaLnBrk="1" hangingPunct="1">
              <a:defRPr/>
            </a:pPr>
            <a:r>
              <a:rPr lang="en-US" sz="1800" b="1" dirty="0"/>
              <a:t>SECTIONS SUSPICIOUS OF EACH OTHER’S INTENTIONS</a:t>
            </a:r>
          </a:p>
          <a:p>
            <a:pPr eaLnBrk="1" hangingPunct="1">
              <a:defRPr/>
            </a:pPr>
            <a:endParaRPr lang="en-US" sz="1800" b="1" dirty="0"/>
          </a:p>
          <a:p>
            <a:pPr eaLnBrk="1" hangingPunct="1">
              <a:defRPr/>
            </a:pPr>
            <a:r>
              <a:rPr lang="en-US" sz="1800" b="1" dirty="0"/>
              <a:t>TREATY NOT RATIFIED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/>
              <a:t>IV. DOMESTIC AFFAIRS</a:t>
            </a:r>
            <a:br>
              <a:rPr lang="en-US" sz="3200" dirty="0"/>
            </a:br>
            <a:r>
              <a:rPr lang="en-US" sz="3200" dirty="0"/>
              <a:t>A. SHAYS’ S REBELLION 8/1786 </a:t>
            </a:r>
            <a:br>
              <a:rPr lang="en-US" sz="3200" dirty="0"/>
            </a:br>
            <a:r>
              <a:rPr lang="en-US" sz="2400" dirty="0"/>
              <a:t>AOFC LIMITED GOVERNMENT WAS INEFFICIENT</a:t>
            </a:r>
          </a:p>
        </p:txBody>
      </p:sp>
      <p:pic>
        <p:nvPicPr>
          <p:cNvPr id="10243" name="Content Placeholder 4" descr="shays-rebellion-4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135" y="2326395"/>
            <a:ext cx="3371850" cy="4495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26394"/>
            <a:ext cx="4267200" cy="4226805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dirty="0"/>
              <a:t>“I saw 1 head turning into 13” GW</a:t>
            </a:r>
          </a:p>
          <a:p>
            <a:pPr eaLnBrk="1" hangingPunct="1">
              <a:defRPr/>
            </a:pPr>
            <a:r>
              <a:rPr lang="en-US" sz="1800" b="1" dirty="0"/>
              <a:t>Culmination of signs for many: federal gov’t needed teeth</a:t>
            </a:r>
          </a:p>
          <a:p>
            <a:pPr eaLnBrk="1" hangingPunct="1">
              <a:defRPr/>
            </a:pPr>
            <a:endParaRPr lang="en-US" sz="1800" b="1" dirty="0"/>
          </a:p>
          <a:p>
            <a:pPr eaLnBrk="1" hangingPunct="1">
              <a:defRPr/>
            </a:pPr>
            <a:r>
              <a:rPr lang="en-US" sz="1800" b="1" dirty="0"/>
              <a:t>Catalyst to stabilize the country: threat to property</a:t>
            </a:r>
          </a:p>
          <a:p>
            <a:pPr eaLnBrk="1" hangingPunct="1">
              <a:defRPr/>
            </a:pPr>
            <a:endParaRPr lang="en-US" sz="1800" b="1" dirty="0"/>
          </a:p>
          <a:p>
            <a:pPr eaLnBrk="1" hangingPunct="1">
              <a:defRPr/>
            </a:pPr>
            <a:r>
              <a:rPr lang="en-US" sz="1800" b="1" dirty="0"/>
              <a:t>Daniel Shays’ &amp; others stormed courthouse in Springfield</a:t>
            </a:r>
          </a:p>
          <a:p>
            <a:pPr eaLnBrk="1" hangingPunct="1">
              <a:defRPr/>
            </a:pPr>
            <a:r>
              <a:rPr lang="en-US" sz="1800" b="1" dirty="0"/>
              <a:t>No aid for MA from central </a:t>
            </a:r>
            <a:r>
              <a:rPr lang="en-US" sz="1800" b="1" dirty="0" err="1"/>
              <a:t>gov’t</a:t>
            </a:r>
            <a:endParaRPr lang="en-US" sz="1800" b="1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/>
              <a:t>B. STRENGTHENING FEDERAL AUTHORITY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6482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/>
              <a:t>1. ANNAPOLIS CONVENTION 9/17/86</a:t>
            </a:r>
          </a:p>
          <a:p>
            <a:pPr eaLnBrk="1" hangingPunct="1">
              <a:defRPr/>
            </a:pPr>
            <a:r>
              <a:rPr lang="en-US" sz="1800" b="1" dirty="0"/>
              <a:t>Focus on common commerce issues</a:t>
            </a:r>
          </a:p>
          <a:p>
            <a:pPr eaLnBrk="1" hangingPunct="1">
              <a:defRPr/>
            </a:pPr>
            <a:r>
              <a:rPr lang="en-US" sz="1800" b="1" dirty="0"/>
              <a:t>Reps from 5 states</a:t>
            </a:r>
          </a:p>
          <a:p>
            <a:pPr eaLnBrk="1" hangingPunct="1">
              <a:defRPr/>
            </a:pPr>
            <a:endParaRPr lang="en-US" sz="1600" b="1" dirty="0"/>
          </a:p>
          <a:p>
            <a:pPr eaLnBrk="1" hangingPunct="1">
              <a:defRPr/>
            </a:pPr>
            <a:r>
              <a:rPr lang="en-US" sz="2000" b="1" dirty="0"/>
              <a:t>2. PHILADELPHIA CONVENTION 5/87</a:t>
            </a:r>
          </a:p>
          <a:p>
            <a:pPr eaLnBrk="1" hangingPunct="1">
              <a:defRPr/>
            </a:pPr>
            <a:r>
              <a:rPr lang="en-US" sz="1800" b="1" dirty="0"/>
              <a:t>55 delegates from 12 states</a:t>
            </a:r>
          </a:p>
          <a:p>
            <a:pPr eaLnBrk="1" hangingPunct="1">
              <a:defRPr/>
            </a:pPr>
            <a:r>
              <a:rPr lang="en-US" sz="1800" b="1" dirty="0"/>
              <a:t>Democracy = Anarchy</a:t>
            </a:r>
          </a:p>
          <a:p>
            <a:pPr eaLnBrk="1" hangingPunct="1">
              <a:defRPr/>
            </a:pPr>
            <a:r>
              <a:rPr lang="en-US" sz="1800" b="1" dirty="0"/>
              <a:t>ISSUES: amend or scrap Articles &amp; Representation</a:t>
            </a:r>
          </a:p>
        </p:txBody>
      </p:sp>
      <p:pic>
        <p:nvPicPr>
          <p:cNvPr id="11268" name="Content Placeholder 4" descr="MakingNation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012950"/>
            <a:ext cx="4495800" cy="3517900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r>
              <a:rPr lang="en-US" b="1" dirty="0">
                <a:effectLst/>
              </a:rPr>
              <a:t>C. DEBATE OVER REPRESENTATION</a:t>
            </a:r>
            <a:br>
              <a:rPr lang="en-US" b="1" dirty="0">
                <a:effectLst/>
              </a:rPr>
            </a:br>
            <a:r>
              <a:rPr lang="en-US" sz="1600" b="1" dirty="0">
                <a:effectLst/>
              </a:rPr>
              <a:t>REPUBLICANISM – THE IDEA THAT REPRESENTATION WAS CENTRAL TO GOOD GOVERNMENT</a:t>
            </a:r>
            <a:endParaRPr lang="en-US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22587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1. THE COMPROMISE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/>
              <a:t>VIRGINIA PLAN – E. RANDOLPH (JAMES MADISON)</a:t>
            </a:r>
          </a:p>
          <a:p>
            <a:pPr eaLnBrk="1" hangingPunct="1">
              <a:defRPr/>
            </a:pPr>
            <a:r>
              <a:rPr lang="en-US" sz="1600" b="1" dirty="0"/>
              <a:t>BICAMERAL LEGISLATURE,  REPRESENTATION PROPORTIONATE TO POPULATION</a:t>
            </a:r>
          </a:p>
          <a:p>
            <a:pPr eaLnBrk="1" hangingPunct="1">
              <a:defRPr/>
            </a:pPr>
            <a:endParaRPr lang="en-US" sz="1600" b="1" dirty="0"/>
          </a:p>
          <a:p>
            <a:pPr eaLnBrk="1" hangingPunct="1">
              <a:defRPr/>
            </a:pPr>
            <a:r>
              <a:rPr lang="en-US" sz="2000" b="1" dirty="0"/>
              <a:t>NEW JERSEY PLAN – WM. PATTERSON</a:t>
            </a:r>
          </a:p>
          <a:p>
            <a:pPr eaLnBrk="1" hangingPunct="1">
              <a:defRPr/>
            </a:pPr>
            <a:r>
              <a:rPr lang="en-US" sz="1600" b="1" dirty="0"/>
              <a:t>UNICAMERAL LEGISLATURE,  EACH STATE EQUAL VOTE</a:t>
            </a:r>
          </a:p>
          <a:p>
            <a:pPr eaLnBrk="1" hangingPunct="1">
              <a:defRPr/>
            </a:pPr>
            <a:endParaRPr lang="en-US" sz="1600" b="1" dirty="0"/>
          </a:p>
          <a:p>
            <a:pPr eaLnBrk="1" hangingPunct="1">
              <a:defRPr/>
            </a:pPr>
            <a:r>
              <a:rPr lang="en-US" sz="2000" b="1" i="1" u="sng" dirty="0"/>
              <a:t>CONNECTICUT COMPROMISE (GREAT COMPROMISE) R. SHERMAN – BICAMERAL LEGISLATURE </a:t>
            </a:r>
          </a:p>
          <a:p>
            <a:pPr eaLnBrk="1" hangingPunct="1">
              <a:defRPr/>
            </a:pPr>
            <a:r>
              <a:rPr lang="en-US" sz="1600" b="1" dirty="0"/>
              <a:t>EQUAL VOTE/EACH STATE UPPER HOUSE, PROPORTIONALLOWER HOUSE</a:t>
            </a:r>
          </a:p>
          <a:p>
            <a:pPr eaLnBrk="1" hangingPunct="1">
              <a:defRPr/>
            </a:pPr>
            <a:r>
              <a:rPr lang="en-US" sz="1600" b="1" dirty="0"/>
              <a:t>REVENUE BILLS INTRODUCED IN THE HOUSE </a:t>
            </a:r>
          </a:p>
          <a:p>
            <a:pPr eaLnBrk="1" hangingPunct="1">
              <a:defRPr/>
            </a:pPr>
            <a:r>
              <a:rPr lang="en-US" sz="1600" b="1" dirty="0"/>
              <a:t>OPPOSED BY SOME BUT PASSED</a:t>
            </a:r>
          </a:p>
          <a:p>
            <a:pPr eaLnBrk="1" hangingPunct="1">
              <a:defRPr/>
            </a:pPr>
            <a:r>
              <a:rPr lang="en-US" sz="1600" b="1" dirty="0"/>
              <a:t>DESIRE FOR STRONG CENTRAL GOVERNMENT OUTWEIGHED FEAR OF ABSOLUTE GOVERNMENT &amp; REDUCTION OF STATES’ RIGHTS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/>
              <a:t>2. SEPARATION OF POWERS </a:t>
            </a:r>
            <a:br>
              <a:rPr lang="en-US" sz="3200" dirty="0"/>
            </a:br>
            <a:r>
              <a:rPr lang="en-US" sz="3200" dirty="0"/>
              <a:t> CHECKS AND BALANCES</a:t>
            </a:r>
            <a:br>
              <a:rPr lang="en-US" sz="3200" dirty="0"/>
            </a:br>
            <a:r>
              <a:rPr lang="en-US" sz="2400" dirty="0"/>
              <a:t>FEDERALIST #51 – CONSTITUTION SUPREME, OUTLINE GOVERNMENT POWER &amp; LIMITS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6CB74F-80B1-113C-3EF3-58BEEE428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1920</TotalTime>
  <Words>760</Words>
  <Application>Microsoft Office PowerPoint</Application>
  <PresentationFormat>On-screen Show (4:3)</PresentationFormat>
  <Paragraphs>105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Tahoma</vt:lpstr>
      <vt:lpstr>Wingdings</vt:lpstr>
      <vt:lpstr>Slit</vt:lpstr>
      <vt:lpstr>RE-THINKING &amp; RE-WORKING THE NATIONAL GOVERNMENT 1781-1788 Obj: What events led some American leaders to determine a stronger central government was necessary and how did they succeed?</vt:lpstr>
      <vt:lpstr>I. TRADE (OR LACK THEREOF)</vt:lpstr>
      <vt:lpstr>II. INFLATION, DEBT, NO INCOME HIGH LEVEL OF STATE DEBT FUELED INFLATION </vt:lpstr>
      <vt:lpstr>III. FOREIGN AFFAIRS A. JAY-GARDOQUI TREATY 1784</vt:lpstr>
      <vt:lpstr>IV. DOMESTIC AFFAIRS A. SHAYS’ S REBELLION 8/1786  AOFC LIMITED GOVERNMENT WAS INEFFICIENT</vt:lpstr>
      <vt:lpstr>B. STRENGTHENING FEDERAL AUTHORITY</vt:lpstr>
      <vt:lpstr>C. DEBATE OVER REPRESENTATION REPUBLICANISM – THE IDEA THAT REPRESENTATION WAS CENTRAL TO GOOD GOVERNMENT</vt:lpstr>
      <vt:lpstr>1. THE COMPROMISE</vt:lpstr>
      <vt:lpstr>2. SEPARATION OF POWERS   CHECKS AND BALANCES FEDERALIST #51 – CONSTITUTION SUPREME, OUTLINE GOVERNMENT POWER &amp; LIMITS</vt:lpstr>
      <vt:lpstr>3. FEDERALISM FEDERALIST #51 – SHARED POWER, CONSTITUTION SUPREME</vt:lpstr>
      <vt:lpstr>4. MORE COMPROMISE </vt:lpstr>
      <vt:lpstr>D. RATIFICATION – JAMES MADISON FATHER OF THE CONSTITUTION</vt:lpstr>
      <vt:lpstr>E. FEDERALIST PAPERS Madison, Jay, Hamilton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RE-THINKING &amp; RE-WORKING THE NATIONAL GOVERNMENT 1781-1788</dc:title>
  <dc:creator>HP Authorized Customer</dc:creator>
  <cp:lastModifiedBy>Stuart, Sarah</cp:lastModifiedBy>
  <cp:revision>68</cp:revision>
  <dcterms:created xsi:type="dcterms:W3CDTF">2011-09-13T00:45:20Z</dcterms:created>
  <dcterms:modified xsi:type="dcterms:W3CDTF">2022-07-15T22:23:40Z</dcterms:modified>
</cp:coreProperties>
</file>