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6" r:id="rId11"/>
    <p:sldId id="265" r:id="rId12"/>
    <p:sldId id="267" r:id="rId13"/>
    <p:sldId id="268" r:id="rId14"/>
    <p:sldId id="269" r:id="rId15"/>
    <p:sldId id="270" r:id="rId16"/>
    <p:sldId id="271" r:id="rId17"/>
    <p:sldId id="272" r:id="rId18"/>
    <p:sldId id="273" r:id="rId19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049" autoAdjust="0"/>
    <p:restoredTop sz="94660"/>
  </p:normalViewPr>
  <p:slideViewPr>
    <p:cSldViewPr>
      <p:cViewPr>
        <p:scale>
          <a:sx n="75" d="100"/>
          <a:sy n="75" d="100"/>
        </p:scale>
        <p:origin x="-1338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lIns="45720" tIns="0" rIns="45720" bIns="0" anchor="b">
            <a:scene3d>
              <a:camera prst="orthographicFront"/>
              <a:lightRig rig="soft" dir="t">
                <a:rot lat="0" lon="0" rev="17220000"/>
              </a:lightRig>
            </a:scene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4FE75B-1090-429A-AA8B-DAAD8F182A47}" type="datetimeFigureOut">
              <a:rPr lang="en-US"/>
              <a:pPr>
                <a:defRPr/>
              </a:pPr>
              <a:t>3/3/2016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78E11D-3B9E-4DF0-B593-D7B93DCACA6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87357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D1EA53-BF97-4E55-9AE5-4A16DADE3EC3}" type="datetimeFigureOut">
              <a:rPr lang="en-US"/>
              <a:pPr>
                <a:defRPr/>
              </a:pPr>
              <a:t>3/3/2016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9C1FCB-DA51-413C-BDF3-364F081A222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09350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DAFEEE-FCA3-4435-9C72-A7B1868EA78C}" type="datetimeFigureOut">
              <a:rPr lang="en-US"/>
              <a:pPr>
                <a:defRPr/>
              </a:pPr>
              <a:t>3/3/2016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403E83-D653-4ABE-9FE6-659FE62965F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46989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75331F-FA0F-497C-8CD8-CF080D8DA36D}" type="datetimeFigureOut">
              <a:rPr lang="en-US"/>
              <a:pPr>
                <a:defRPr/>
              </a:pPr>
              <a:t>3/3/2016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16A8DE-A80E-4F25-B2E8-0CEC6BB9D18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89109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15B8C1-22EF-417B-BCDE-2DB763AD08DA}" type="datetimeFigureOut">
              <a:rPr lang="en-US"/>
              <a:pPr>
                <a:defRPr/>
              </a:pPr>
              <a:t>3/3/2016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64F023-6547-465B-B034-4F3D9AFD860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012816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1B9F5D-F2E4-4409-AA4B-C6F19A147910}" type="datetimeFigureOut">
              <a:rPr lang="en-US"/>
              <a:pPr>
                <a:defRPr/>
              </a:pPr>
              <a:t>3/3/2016</a:t>
            </a:fld>
            <a:endParaRPr lang="en-US"/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C37A95-7B8B-4208-90B2-E37ACD1DC06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5060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56E550-9B28-4971-B46C-F82CD9C19965}" type="datetimeFigureOut">
              <a:rPr lang="en-US"/>
              <a:pPr>
                <a:defRPr/>
              </a:pPr>
              <a:t>3/3/2016</a:t>
            </a:fld>
            <a:endParaRPr lang="en-US"/>
          </a:p>
        </p:txBody>
      </p:sp>
      <p:sp>
        <p:nvSpPr>
          <p:cNvPr id="8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F4E828-11DB-44FC-BB24-67FC397955D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13760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DA4C0C-8133-453E-8526-15BB383A48D3}" type="datetimeFigureOut">
              <a:rPr lang="en-US"/>
              <a:pPr>
                <a:defRPr/>
              </a:pPr>
              <a:t>3/3/2016</a:t>
            </a:fld>
            <a:endParaRPr lang="en-US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FC9FA8-DDF3-47DB-9943-D82E2134434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54587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B9C6F2-796F-418E-B3A6-790745197776}" type="datetimeFigureOut">
              <a:rPr lang="en-US"/>
              <a:pPr>
                <a:defRPr/>
              </a:pPr>
              <a:t>3/3/2016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3EBBD5-47AD-4391-A396-6C5FDFB24A3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45367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1FA36F-F3FF-4C56-B086-BB2099987FD0}" type="datetimeFigureOut">
              <a:rPr lang="en-US"/>
              <a:pPr>
                <a:defRPr/>
              </a:pPr>
              <a:t>3/3/2016</a:t>
            </a:fld>
            <a:endParaRPr lang="en-US"/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4E96C5-16FB-4DDC-9B8B-167E92783C5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06706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lvl1pPr indent="0">
              <a:buNone/>
              <a:defRPr sz="3200"/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rIns="45720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0D9C13-3891-4D18-84A5-1CD090496766}" type="datetimeFigureOut">
              <a:rPr lang="en-US"/>
              <a:pPr>
                <a:defRPr/>
              </a:pPr>
              <a:t>3/3/2016</a:t>
            </a:fld>
            <a:endParaRPr lang="en-US"/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9789B9-A05E-4519-AE6F-386BC1FAE82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32143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27" name="Text Placeholder 1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708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shade val="5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CD9E62B4-76F7-43C1-AE5C-44B00CAE620B}" type="datetimeFigureOut">
              <a:rPr lang="en-US"/>
              <a:pPr>
                <a:defRPr/>
              </a:pPr>
              <a:t>3/3/2016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shade val="5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shade val="5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DA426C0E-374E-454A-B7D1-24580BC04BF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91" r:id="rId3"/>
    <p:sldLayoutId id="2147483783" r:id="rId4"/>
    <p:sldLayoutId id="2147483784" r:id="rId5"/>
    <p:sldLayoutId id="2147483785" r:id="rId6"/>
    <p:sldLayoutId id="2147483786" r:id="rId7"/>
    <p:sldLayoutId id="2147483787" r:id="rId8"/>
    <p:sldLayoutId id="2147483788" r:id="rId9"/>
    <p:sldLayoutId id="2147483789" r:id="rId10"/>
    <p:sldLayoutId id="2147483790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100" b="1" kern="120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9pPr>
    </p:titleStyle>
    <p:bodyStyle>
      <a:lvl1pPr marL="547688" indent="-411163" algn="l" rtl="0" eaLnBrk="0" fontAlgn="base" hangingPunct="0">
        <a:spcBef>
          <a:spcPct val="20000"/>
        </a:spcBef>
        <a:spcAft>
          <a:spcPct val="0"/>
        </a:spcAft>
        <a:buClr>
          <a:srgbClr val="F9F9F9"/>
        </a:buClr>
        <a:buSzPct val="65000"/>
        <a:buFont typeface="Wingdings 2" pitchFamily="18" charset="2"/>
        <a:buChar char="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363" indent="-282575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80000"/>
        <a:buFont typeface="Wingdings 2" pitchFamily="18" charset="2"/>
        <a:buChar char="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475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95000"/>
        <a:buFont typeface="Wingdings" pitchFamily="2" charset="2"/>
        <a:buChar char=""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2550" indent="-182563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Font typeface="Wingdings 3" pitchFamily="18" charset="2"/>
        <a:buChar char="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4638" indent="-182563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Font typeface="Wingdings 2" pitchFamily="18" charset="2"/>
        <a:buChar char="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4000" u="sng" dirty="0"/>
              <a:t>THE FALL OF RICHARD </a:t>
            </a:r>
            <a:r>
              <a:rPr lang="en-US" sz="4000" u="sng" dirty="0" smtClean="0"/>
              <a:t>MILHOUS </a:t>
            </a:r>
            <a:r>
              <a:rPr lang="en-US" sz="4000" u="sng" dirty="0"/>
              <a:t>NIXON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pic>
        <p:nvPicPr>
          <p:cNvPr id="3075" name="Content Placeholder 5" descr="TheRiseandFallNixonToClg211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695450" y="1600200"/>
            <a:ext cx="5753100" cy="4708525"/>
          </a:xfr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ECONOMY &amp; ENERGY	</a:t>
            </a:r>
            <a:endParaRPr lang="en-US" dirty="0"/>
          </a:p>
        </p:txBody>
      </p:sp>
      <p:sp>
        <p:nvSpPr>
          <p:cNvPr id="12291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en-US" sz="2000" b="1" smtClean="0"/>
              <a:t>JAPANESE IMPORTS 2 TO 4 MILL. 70-89</a:t>
            </a:r>
          </a:p>
          <a:p>
            <a:r>
              <a:rPr lang="en-US" altLang="en-US" sz="2000" b="1" smtClean="0"/>
              <a:t>FED RAISES INT. RATES</a:t>
            </a:r>
          </a:p>
          <a:p>
            <a:r>
              <a:rPr lang="en-US" altLang="en-US" sz="2000" b="1" smtClean="0"/>
              <a:t>UNEMPLOYMENT 11% 1975</a:t>
            </a:r>
          </a:p>
          <a:p>
            <a:r>
              <a:rPr lang="en-US" altLang="en-US" sz="2000" b="1" smtClean="0"/>
              <a:t>BIG 3 FAIL TO REINVENT THEMSELVES</a:t>
            </a:r>
          </a:p>
          <a:p>
            <a:r>
              <a:rPr lang="en-US" altLang="en-US" sz="2000" b="1" smtClean="0"/>
              <a:t>SERVICE SECTOR JOBS INCREASE BUT LITTLE COMFORT FOR FACTORY WORKERS</a:t>
            </a:r>
          </a:p>
          <a:p>
            <a:r>
              <a:rPr lang="en-US" altLang="en-US" sz="2000" b="1" smtClean="0"/>
              <a:t>1976 DEFICIT, INFLATION &amp; UNEMPLOY. CONTINUE</a:t>
            </a:r>
          </a:p>
        </p:txBody>
      </p:sp>
      <p:pic>
        <p:nvPicPr>
          <p:cNvPr id="12292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648200" y="2209800"/>
            <a:ext cx="4038600" cy="28956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FOREIGN POLICY</a:t>
            </a:r>
            <a:endParaRPr lang="en-US" dirty="0"/>
          </a:p>
        </p:txBody>
      </p:sp>
      <p:sp>
        <p:nvSpPr>
          <p:cNvPr id="13315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05200" cy="4648200"/>
          </a:xfrm>
        </p:spPr>
        <p:txBody>
          <a:bodyPr/>
          <a:lstStyle/>
          <a:p>
            <a:pPr eaLnBrk="1" hangingPunct="1"/>
            <a:r>
              <a:rPr lang="en-US" altLang="en-US" b="1" smtClean="0"/>
              <a:t>VIETNAM &amp; SAIGON – WE LOST THE WAR</a:t>
            </a:r>
          </a:p>
          <a:p>
            <a:pPr eaLnBrk="1" hangingPunct="1"/>
            <a:endParaRPr lang="en-US" altLang="en-US" smtClean="0"/>
          </a:p>
          <a:p>
            <a:pPr eaLnBrk="1" hangingPunct="1"/>
            <a:r>
              <a:rPr lang="en-US" altLang="en-US" b="1" smtClean="0"/>
              <a:t>MAYAGUEZ &amp; CAMBODIA – SHOW OF FORCE</a:t>
            </a:r>
          </a:p>
          <a:p>
            <a:pPr eaLnBrk="1" hangingPunct="1"/>
            <a:r>
              <a:rPr lang="en-US" altLang="en-US" b="1" smtClean="0"/>
              <a:t>RESCUE CREW BUT 41 MARINES DEAD </a:t>
            </a:r>
            <a:endParaRPr lang="en-US" altLang="en-US" smtClean="0"/>
          </a:p>
          <a:p>
            <a:pPr eaLnBrk="1" hangingPunct="1"/>
            <a:endParaRPr lang="en-US" altLang="en-US" smtClean="0"/>
          </a:p>
        </p:txBody>
      </p:sp>
      <p:pic>
        <p:nvPicPr>
          <p:cNvPr id="13316" name="Content Placeholder 6" descr="images.jpg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962400" y="2514600"/>
            <a:ext cx="4870450" cy="3200400"/>
          </a:xfr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>
              <a:defRPr/>
            </a:pPr>
            <a:r>
              <a:rPr lang="en-US" dirty="0" smtClean="0"/>
              <a:t>ELECTION OF 1976</a:t>
            </a:r>
            <a:endParaRPr lang="en-US" dirty="0"/>
          </a:p>
        </p:txBody>
      </p:sp>
      <p:pic>
        <p:nvPicPr>
          <p:cNvPr id="14339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52400" y="2057400"/>
            <a:ext cx="4572000" cy="3019425"/>
          </a:xfrm>
        </p:spPr>
      </p:pic>
      <p:sp>
        <p:nvSpPr>
          <p:cNvPr id="14340" name="Content Placeholder 3"/>
          <p:cNvSpPr>
            <a:spLocks noGrp="1"/>
          </p:cNvSpPr>
          <p:nvPr>
            <p:ph sz="half" idx="2"/>
          </p:nvPr>
        </p:nvSpPr>
        <p:spPr>
          <a:xfrm>
            <a:off x="4572000" y="1219200"/>
            <a:ext cx="4038600" cy="4525963"/>
          </a:xfrm>
        </p:spPr>
        <p:txBody>
          <a:bodyPr/>
          <a:lstStyle/>
          <a:p>
            <a:r>
              <a:rPr lang="en-US" altLang="en-US" sz="2000" b="1" dirty="0" smtClean="0"/>
              <a:t>NATIONAL MORALE LOW</a:t>
            </a:r>
          </a:p>
          <a:p>
            <a:r>
              <a:rPr lang="en-US" altLang="en-US" sz="2000" b="1" dirty="0" smtClean="0"/>
              <a:t>BICENTENNIAL</a:t>
            </a:r>
          </a:p>
          <a:p>
            <a:r>
              <a:rPr lang="en-US" altLang="en-US" sz="2000" b="1" dirty="0" smtClean="0"/>
              <a:t>FORD GETS NOMINATION</a:t>
            </a:r>
          </a:p>
          <a:p>
            <a:r>
              <a:rPr lang="en-US" altLang="en-US" sz="2000" b="1" dirty="0" smtClean="0"/>
              <a:t>CARTER – DC OUTSIDER</a:t>
            </a:r>
          </a:p>
          <a:p>
            <a:r>
              <a:rPr lang="en-US" altLang="en-US" sz="2000" b="1" dirty="0" smtClean="0"/>
              <a:t>VOTING ALONG CLASS LINES</a:t>
            </a:r>
          </a:p>
          <a:p>
            <a:r>
              <a:rPr lang="en-US" altLang="en-US" sz="2000" b="1" dirty="0" smtClean="0"/>
              <a:t>REPUBLICANS STILL DIS-GUSTED W/ NIXON</a:t>
            </a:r>
          </a:p>
          <a:p>
            <a:r>
              <a:rPr lang="en-US" altLang="en-US" sz="2000" b="1" dirty="0" smtClean="0"/>
              <a:t>FORD 240 V CARTER 297</a:t>
            </a:r>
          </a:p>
          <a:p>
            <a:r>
              <a:rPr lang="en-US" altLang="en-US" sz="2000" b="1" dirty="0" smtClean="0"/>
              <a:t>REJECTION OF IMPERIAL PRESIDENCY</a:t>
            </a:r>
          </a:p>
          <a:p>
            <a:r>
              <a:rPr lang="en-US" altLang="en-US" sz="2000" b="1" dirty="0" smtClean="0"/>
              <a:t>SELF PROCLAIMED POPULIST PRESIDENT</a:t>
            </a: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DOMESTIC POLICY</a:t>
            </a:r>
            <a:endParaRPr lang="en-US" dirty="0"/>
          </a:p>
        </p:txBody>
      </p:sp>
      <p:pic>
        <p:nvPicPr>
          <p:cNvPr id="15363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85800" y="2362200"/>
            <a:ext cx="3581400" cy="2300288"/>
          </a:xfrm>
        </p:spPr>
      </p:pic>
      <p:sp>
        <p:nvSpPr>
          <p:cNvPr id="1536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en-US" sz="2000" b="1" smtClean="0"/>
              <a:t>NO COHERENCY, VISION OR UNITY</a:t>
            </a:r>
          </a:p>
          <a:p>
            <a:r>
              <a:rPr lang="en-US" altLang="en-US" sz="2000" b="1" smtClean="0"/>
              <a:t>INFLATION &amp; OIL AGAIN</a:t>
            </a:r>
          </a:p>
          <a:p>
            <a:r>
              <a:rPr lang="en-US" altLang="en-US" sz="2000" b="1" smtClean="0"/>
              <a:t>ENERGY POLICY PASSED BUT INEFFECTIVE, NOT TOUGH ENOUGH</a:t>
            </a:r>
          </a:p>
          <a:p>
            <a:r>
              <a:rPr lang="en-US" altLang="en-US" sz="2000" b="1" smtClean="0"/>
              <a:t>OIL SHOCKS DUE TO VIETNAM &amp; SPENDING, FOOD SUPPLY SHORTAGE, 6 FOLD INCREASE IN PETROLEUM PRICES</a:t>
            </a:r>
          </a:p>
          <a:p>
            <a:r>
              <a:rPr lang="en-US" altLang="en-US" sz="2000" b="1" smtClean="0"/>
              <a:t>REAL WAGES DECLINE 5.5% BY 1980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ENVIRONMENTAL POLICY</a:t>
            </a:r>
            <a:endParaRPr lang="en-US" dirty="0"/>
          </a:p>
        </p:txBody>
      </p:sp>
      <p:sp>
        <p:nvSpPr>
          <p:cNvPr id="16387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525963"/>
          </a:xfrm>
        </p:spPr>
        <p:txBody>
          <a:bodyPr/>
          <a:lstStyle/>
          <a:p>
            <a:r>
              <a:rPr lang="en-US" altLang="en-US" b="1" smtClean="0"/>
              <a:t>RACHEL CARSON &amp; “SILENT SPRING”</a:t>
            </a:r>
          </a:p>
          <a:p>
            <a:endParaRPr lang="en-US" altLang="en-US" b="1" smtClean="0"/>
          </a:p>
          <a:p>
            <a:r>
              <a:rPr lang="en-US" altLang="en-US" b="1" smtClean="0"/>
              <a:t>ALASKA LANDS ACT</a:t>
            </a:r>
          </a:p>
          <a:p>
            <a:endParaRPr lang="en-US" altLang="en-US" b="1" smtClean="0"/>
          </a:p>
          <a:p>
            <a:r>
              <a:rPr lang="en-US" altLang="en-US" b="1" smtClean="0"/>
              <a:t>LOVE CANAL, NY</a:t>
            </a:r>
          </a:p>
          <a:p>
            <a:r>
              <a:rPr lang="en-US" altLang="en-US" b="1" smtClean="0"/>
              <a:t>SUPERFUND – MONIES FOR CLEANUP 1980</a:t>
            </a:r>
          </a:p>
          <a:p>
            <a:endParaRPr lang="en-US" altLang="en-US" smtClean="0"/>
          </a:p>
        </p:txBody>
      </p:sp>
      <p:pic>
        <p:nvPicPr>
          <p:cNvPr id="16388" name="Content Placeholder 4" descr="love_canal_450px.jpg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648200" y="2578100"/>
            <a:ext cx="4038600" cy="2570163"/>
          </a:xfrm>
        </p:spPr>
      </p:pic>
    </p:spTree>
  </p:cSld>
  <p:clrMapOvr>
    <a:masterClrMapping/>
  </p:clrMapOvr>
  <p:transition spd="slow">
    <p:blinds dir="vert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FOREIGN POLICY COLD WAR</a:t>
            </a:r>
            <a:endParaRPr lang="en-US" dirty="0"/>
          </a:p>
        </p:txBody>
      </p:sp>
      <p:sp>
        <p:nvSpPr>
          <p:cNvPr id="17411" name="Content Placeholder 2"/>
          <p:cNvSpPr>
            <a:spLocks noGrp="1"/>
          </p:cNvSpPr>
          <p:nvPr>
            <p:ph sz="half" idx="1"/>
          </p:nvPr>
        </p:nvSpPr>
        <p:spPr>
          <a:xfrm>
            <a:off x="152400" y="1600200"/>
            <a:ext cx="4343400" cy="4525963"/>
          </a:xfrm>
        </p:spPr>
        <p:txBody>
          <a:bodyPr/>
          <a:lstStyle/>
          <a:p>
            <a:r>
              <a:rPr lang="en-US" altLang="en-US" sz="2000" b="1" smtClean="0"/>
              <a:t>CHINA FOLLOWS DÉTENTE WITH DENG XIAOPING &amp; FULL DIPLO RELATIONS 79</a:t>
            </a:r>
          </a:p>
          <a:p>
            <a:r>
              <a:rPr lang="en-US" altLang="en-US" sz="2000" b="1" smtClean="0"/>
              <a:t>USSR SALT II TALKS DIES WITH INVASION OF AF-GHANISTAN- SEEN AS USSR DESIRE FOR EXPANSION</a:t>
            </a:r>
          </a:p>
          <a:p>
            <a:r>
              <a:rPr lang="en-US" altLang="en-US" sz="2000" b="1" smtClean="0"/>
              <a:t>BAN SALES OF HIGH TECH</a:t>
            </a:r>
          </a:p>
          <a:p>
            <a:r>
              <a:rPr lang="en-US" altLang="en-US" sz="2000" b="1" smtClean="0"/>
              <a:t>BOYCOTT 1980 OLYMPICS</a:t>
            </a:r>
          </a:p>
          <a:p>
            <a:r>
              <a:rPr lang="en-US" altLang="en-US" sz="2000" b="1" smtClean="0"/>
              <a:t>BOYCOTT OF GRAIN</a:t>
            </a:r>
          </a:p>
          <a:p>
            <a:r>
              <a:rPr lang="en-US" altLang="en-US" sz="2000" b="1" smtClean="0"/>
              <a:t>NSA BRZEZINSKI “1</a:t>
            </a:r>
            <a:r>
              <a:rPr lang="en-US" altLang="en-US" sz="2000" b="1" baseline="30000" smtClean="0"/>
              <a:t>ST</a:t>
            </a:r>
            <a:r>
              <a:rPr lang="en-US" altLang="en-US" sz="2000" b="1" smtClean="0"/>
              <a:t> POLE IN 300 YEARS TO STICK IT TO THE RUSSIANS”</a:t>
            </a:r>
          </a:p>
        </p:txBody>
      </p:sp>
      <p:pic>
        <p:nvPicPr>
          <p:cNvPr id="17412" name="Content Placeholder 8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648200" y="1992313"/>
            <a:ext cx="4038600" cy="3741737"/>
          </a:xfrm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defRPr/>
            </a:pPr>
            <a:r>
              <a:rPr lang="en-US" dirty="0" smtClean="0"/>
              <a:t>FOREIGN POLICY LATIN AMERICA &amp; MIDDLE EAST </a:t>
            </a:r>
            <a:endParaRPr lang="en-US" dirty="0"/>
          </a:p>
        </p:txBody>
      </p:sp>
      <p:pic>
        <p:nvPicPr>
          <p:cNvPr id="1843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57200" y="3581400"/>
            <a:ext cx="3914775" cy="2857500"/>
          </a:xfrm>
        </p:spPr>
      </p:pic>
      <p:sp>
        <p:nvSpPr>
          <p:cNvPr id="18436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en-US" sz="2000" b="1" smtClean="0"/>
              <a:t>RIGHTS TO PANAMA CANAL REVERT TO PANAMA IN 1999</a:t>
            </a:r>
          </a:p>
          <a:p>
            <a:r>
              <a:rPr lang="en-US" altLang="en-US" sz="2000" b="1" smtClean="0"/>
              <a:t>CAMP DAVID ACCORDS 1978: MOST SUCCESSFUL ACT DURING ADMIN.</a:t>
            </a:r>
          </a:p>
          <a:p>
            <a:r>
              <a:rPr lang="en-US" altLang="en-US" sz="2000" b="1" smtClean="0"/>
              <a:t>FRAMEWORK FOR ARAB-ISRAELI NEGOTIATIONS</a:t>
            </a:r>
          </a:p>
          <a:p>
            <a:r>
              <a:rPr lang="en-US" altLang="en-US" sz="2000" b="1" smtClean="0"/>
              <a:t>ASSASSINATION OF SADAT IN 1981 REVERSES ANY GAINS</a:t>
            </a:r>
          </a:p>
          <a:p>
            <a:endParaRPr lang="en-US" altLang="en-US" sz="2000" smtClean="0"/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066800"/>
          </a:xfrm>
        </p:spPr>
        <p:txBody>
          <a:bodyPr/>
          <a:lstStyle/>
          <a:p>
            <a:pPr>
              <a:defRPr/>
            </a:pPr>
            <a:r>
              <a:rPr lang="en-US" sz="3200" dirty="0" smtClean="0"/>
              <a:t>IRANIAN CRISIS 1979 &amp; CARTER DOCTRINE 1980</a:t>
            </a:r>
            <a:endParaRPr lang="en-US" sz="3200" dirty="0"/>
          </a:p>
        </p:txBody>
      </p:sp>
      <p:pic>
        <p:nvPicPr>
          <p:cNvPr id="19459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57200" y="2363788"/>
            <a:ext cx="4038600" cy="2998787"/>
          </a:xfrm>
        </p:spPr>
      </p:pic>
      <p:sp>
        <p:nvSpPr>
          <p:cNvPr id="19460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14400"/>
            <a:ext cx="4038600" cy="5638800"/>
          </a:xfrm>
        </p:spPr>
        <p:txBody>
          <a:bodyPr/>
          <a:lstStyle/>
          <a:p>
            <a:r>
              <a:rPr lang="en-US" altLang="en-US" sz="1800" b="1" smtClean="0"/>
              <a:t>IRAN UNDER SHAH PAHLAVI SINCE 53 W/ CIA AID – REPRESSIVE BUT PRO-AMERICAN</a:t>
            </a:r>
          </a:p>
          <a:p>
            <a:r>
              <a:rPr lang="en-US" altLang="en-US" sz="1800" b="1" smtClean="0"/>
              <a:t>SHIITES HATE SHAH &amp; US MISREAD LEVEL OF TENSION</a:t>
            </a:r>
          </a:p>
          <a:p>
            <a:r>
              <a:rPr lang="en-US" altLang="en-US" sz="1800" b="1" smtClean="0"/>
              <a:t>1/79 SHAH FLED DUE TO UPRISINGS</a:t>
            </a:r>
          </a:p>
          <a:p>
            <a:r>
              <a:rPr lang="en-US" altLang="en-US" sz="1800" b="1" smtClean="0"/>
              <a:t>KHOMEINI RETURNS, STRICT ISLAMIC RULE</a:t>
            </a:r>
          </a:p>
          <a:p>
            <a:r>
              <a:rPr lang="en-US" altLang="en-US" sz="1800" b="1" smtClean="0"/>
              <a:t>SHAH TO US FOR TREAT-MENT</a:t>
            </a:r>
          </a:p>
          <a:p>
            <a:r>
              <a:rPr lang="en-US" altLang="en-US" sz="1800" b="1" smtClean="0"/>
              <a:t>53 HOSTAGES TAKEN FOR 444 DAYS</a:t>
            </a:r>
          </a:p>
          <a:p>
            <a:r>
              <a:rPr lang="en-US" altLang="en-US" sz="1800" b="1" smtClean="0"/>
              <a:t>CD:US FIGHT TO PROTET VITAL OIL INTERESTS OF PERSIAN GULF BUT NO ENFORCEMENT</a:t>
            </a:r>
          </a:p>
        </p:txBody>
      </p:sp>
    </p:spTree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FAILED RESCUE &amp; RELEASE</a:t>
            </a:r>
            <a:endParaRPr lang="en-US" dirty="0"/>
          </a:p>
        </p:txBody>
      </p:sp>
      <p:sp>
        <p:nvSpPr>
          <p:cNvPr id="2048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95400"/>
            <a:ext cx="4038600" cy="5029200"/>
          </a:xfrm>
        </p:spPr>
        <p:txBody>
          <a:bodyPr/>
          <a:lstStyle/>
          <a:p>
            <a:r>
              <a:rPr lang="en-US" altLang="en-US" sz="2000" b="1" dirty="0" smtClean="0"/>
              <a:t>APRIL 1980 ATTEMPTED RESCUE – FAILURE – 8 MARINES DEAD</a:t>
            </a:r>
          </a:p>
          <a:p>
            <a:endParaRPr lang="en-US" altLang="en-US" sz="2000" b="1" dirty="0" smtClean="0"/>
          </a:p>
          <a:p>
            <a:r>
              <a:rPr lang="en-US" altLang="en-US" sz="2000" b="1" dirty="0" smtClean="0"/>
              <a:t>SECRETARY OF STATE VANCE RESIGNS </a:t>
            </a:r>
          </a:p>
          <a:p>
            <a:endParaRPr lang="en-US" altLang="en-US" sz="2000" b="1" dirty="0" smtClean="0"/>
          </a:p>
          <a:p>
            <a:r>
              <a:rPr lang="en-US" altLang="en-US" sz="2000" b="1" dirty="0" smtClean="0"/>
              <a:t>RESCUE SEEN AS DECLINING US POWER THROUGHOUT THE WORLD</a:t>
            </a:r>
          </a:p>
          <a:p>
            <a:r>
              <a:rPr lang="en-US" altLang="en-US" sz="2000" b="1" dirty="0" smtClean="0"/>
              <a:t>1/20/81 RELEASE ON DAY OF REAGAN INAUGURATION- HE GETS THE CREDIT</a:t>
            </a:r>
          </a:p>
        </p:txBody>
      </p:sp>
      <p:pic>
        <p:nvPicPr>
          <p:cNvPr id="20484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648200" y="2347913"/>
            <a:ext cx="4038600" cy="3030537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NIXON’S STRENGTHS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2"/>
          </p:nvPr>
        </p:nvSpPr>
        <p:spPr/>
        <p:txBody>
          <a:bodyPr>
            <a:normAutofit fontScale="92500" lnSpcReduction="10000"/>
          </a:bodyPr>
          <a:lstStyle/>
          <a:p>
            <a:pPr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en-US" sz="2000" b="1" dirty="0" smtClean="0"/>
              <a:t>APOLLO 11:  7/21/69</a:t>
            </a:r>
          </a:p>
          <a:p>
            <a:pPr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endParaRPr lang="en-US" sz="2000" b="1" dirty="0" smtClean="0"/>
          </a:p>
          <a:p>
            <a:pPr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en-US" sz="2000" b="1" dirty="0" smtClean="0"/>
              <a:t>INCREASE SOCIAL SECURITY BENEFITS</a:t>
            </a:r>
          </a:p>
          <a:p>
            <a:pPr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endParaRPr lang="en-US" sz="2000" b="1" dirty="0" smtClean="0"/>
          </a:p>
          <a:p>
            <a:pPr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en-US" sz="2000" b="1" dirty="0" smtClean="0"/>
              <a:t>BUILD SUBSIDIZED HOUSING</a:t>
            </a:r>
          </a:p>
          <a:p>
            <a:pPr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endParaRPr lang="en-US" sz="2000" b="1" dirty="0" smtClean="0"/>
          </a:p>
          <a:p>
            <a:pPr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en-US" sz="2000" b="1" dirty="0" smtClean="0"/>
              <a:t>EXPANED JOB CORPS</a:t>
            </a:r>
          </a:p>
          <a:p>
            <a:pPr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endParaRPr lang="en-US" sz="2000" b="1" dirty="0" smtClean="0"/>
          </a:p>
          <a:p>
            <a:pPr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en-US" sz="2000" b="1" dirty="0" smtClean="0"/>
              <a:t>LOWERED VOTING AGE TO 18</a:t>
            </a:r>
          </a:p>
          <a:p>
            <a:pPr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endParaRPr lang="en-US" sz="2000" b="1" dirty="0" smtClean="0"/>
          </a:p>
          <a:p>
            <a:pPr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en-US" sz="2000" b="1" dirty="0" smtClean="0"/>
              <a:t> OSHA, EPA, EARTH DAY (4/22/14)</a:t>
            </a:r>
          </a:p>
          <a:p>
            <a:pPr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endParaRPr lang="en-US" dirty="0"/>
          </a:p>
        </p:txBody>
      </p:sp>
      <p:pic>
        <p:nvPicPr>
          <p:cNvPr id="4100" name="Content Placeholder 5" descr="3.EPA_logo.png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575050" y="415925"/>
            <a:ext cx="5111750" cy="5567363"/>
          </a:xfrm>
        </p:spPr>
      </p:pic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A TROUBLED ECONOMY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pPr marL="548640" indent="-411480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r>
              <a:rPr lang="en-US" b="1" dirty="0" smtClean="0"/>
              <a:t>INFLATION – WAR COSTS, OIL PRICES, BUDGET DEFICITS</a:t>
            </a:r>
          </a:p>
          <a:p>
            <a:pPr marL="548640" indent="-411480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endParaRPr lang="en-US" dirty="0" smtClean="0"/>
          </a:p>
          <a:p>
            <a:pPr marL="548640" indent="-411480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r>
              <a:rPr lang="en-US" b="1" dirty="0" smtClean="0"/>
              <a:t>90 PRICE &amp; WAGE FREEZE </a:t>
            </a:r>
          </a:p>
          <a:p>
            <a:pPr marL="548640" indent="-411480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endParaRPr lang="en-US" b="1" dirty="0" smtClean="0"/>
          </a:p>
          <a:p>
            <a:pPr marL="548640" indent="-411480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r>
              <a:rPr lang="en-US" b="1" dirty="0" smtClean="0"/>
              <a:t>OIL EMBARGO</a:t>
            </a:r>
          </a:p>
          <a:p>
            <a:pPr marL="548640" indent="-411480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endParaRPr lang="en-US" b="1" dirty="0" smtClean="0"/>
          </a:p>
          <a:p>
            <a:pPr marL="548640" indent="-411480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r>
              <a:rPr lang="en-US" b="1" dirty="0" smtClean="0"/>
              <a:t>NIXONOMICS</a:t>
            </a:r>
            <a:endParaRPr lang="en-US" dirty="0"/>
          </a:p>
        </p:txBody>
      </p:sp>
      <p:pic>
        <p:nvPicPr>
          <p:cNvPr id="5124" name="Content Placeholder 11" descr="Inflation-70s.gif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495800" y="1371600"/>
            <a:ext cx="3886200" cy="3681413"/>
          </a:xfrm>
        </p:spPr>
      </p:pic>
    </p:spTree>
  </p:cSld>
  <p:clrMapOvr>
    <a:masterClrMapping/>
  </p:clrMapOvr>
  <p:transition>
    <p:cut thruBlk="1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-228600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/>
              <a:t>NIXON’S SOCIETY</a:t>
            </a:r>
            <a:endParaRPr lang="en-US" dirty="0"/>
          </a:p>
        </p:txBody>
      </p:sp>
      <p:pic>
        <p:nvPicPr>
          <p:cNvPr id="6147" name="Content Placeholder 5" descr="18_McCorvey_1.jpg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324600" y="685800"/>
            <a:ext cx="2540000" cy="3860800"/>
          </a:xfrm>
        </p:spPr>
      </p:pic>
      <p:sp>
        <p:nvSpPr>
          <p:cNvPr id="6148" name="Content Placeholder 4"/>
          <p:cNvSpPr>
            <a:spLocks noGrp="1"/>
          </p:cNvSpPr>
          <p:nvPr>
            <p:ph sz="half" idx="1"/>
          </p:nvPr>
        </p:nvSpPr>
        <p:spPr>
          <a:xfrm>
            <a:off x="228600" y="685800"/>
            <a:ext cx="5791200" cy="6019800"/>
          </a:xfrm>
        </p:spPr>
        <p:txBody>
          <a:bodyPr/>
          <a:lstStyle/>
          <a:p>
            <a:pPr eaLnBrk="1" hangingPunct="1"/>
            <a:r>
              <a:rPr lang="en-US" altLang="en-US" sz="2400" b="1" smtClean="0"/>
              <a:t>ESTABLISH NEW REPUBLICAN BASE</a:t>
            </a:r>
          </a:p>
          <a:p>
            <a:pPr eaLnBrk="1" hangingPunct="1"/>
            <a:r>
              <a:rPr lang="en-US" altLang="en-US" sz="2400" b="1" smtClean="0"/>
              <a:t>“THE PLUMBERS” &amp; The Pentagon Papers ‘70</a:t>
            </a:r>
          </a:p>
          <a:p>
            <a:pPr eaLnBrk="1" hangingPunct="1"/>
            <a:r>
              <a:rPr lang="en-US" altLang="en-US" sz="2400" b="1" smtClean="0"/>
              <a:t>SOUTHERN STRATEGY</a:t>
            </a:r>
          </a:p>
          <a:p>
            <a:pPr eaLnBrk="1" hangingPunct="1"/>
            <a:r>
              <a:rPr lang="en-US" altLang="en-US" sz="2400" b="1" smtClean="0"/>
              <a:t>SUPREME COURT</a:t>
            </a:r>
          </a:p>
          <a:p>
            <a:pPr eaLnBrk="1" hangingPunct="1"/>
            <a:r>
              <a:rPr lang="en-US" altLang="en-US" sz="1800" b="1" smtClean="0"/>
              <a:t>60’s SERIES OF CASES SHIFTED TO FAVOR POOR &amp; DISPOSSESSED UNDER EARL WARREN.  DECISIONS SEEN AS UPSETTING SOCIAL MORES &amp; RESPONSIBLE FOR INCREASE IN CRIME, DISORDER &amp; MORAL DECAY: Engel v Vitale, Gideon, Escobedo, Miranda &amp; Baker v. Carr - redistricting</a:t>
            </a:r>
            <a:endParaRPr lang="en-US" altLang="en-US" sz="2400" b="1" smtClean="0"/>
          </a:p>
          <a:p>
            <a:pPr eaLnBrk="1" hangingPunct="1"/>
            <a:r>
              <a:rPr lang="en-US" altLang="en-US" sz="1800" b="1" smtClean="0"/>
              <a:t>Blackmun, Powell, Rehnquist – not as conservative as many wanted</a:t>
            </a:r>
          </a:p>
          <a:p>
            <a:pPr eaLnBrk="1" hangingPunct="1"/>
            <a:r>
              <a:rPr lang="en-US" altLang="en-US" sz="1800" b="1" smtClean="0"/>
              <a:t>Swann v. Ch.-Mecklenberg Bd. -busing</a:t>
            </a:r>
          </a:p>
          <a:p>
            <a:pPr eaLnBrk="1" hangingPunct="1"/>
            <a:r>
              <a:rPr lang="en-US" altLang="en-US" sz="1800" b="1" smtClean="0"/>
              <a:t>Roe v. Wade-abortion</a:t>
            </a:r>
          </a:p>
          <a:p>
            <a:pPr eaLnBrk="1" hangingPunct="1"/>
            <a:r>
              <a:rPr lang="en-US" altLang="en-US" sz="1800" b="1" smtClean="0"/>
              <a:t>Bakke v UCLA – upheld affirmative action</a:t>
            </a:r>
          </a:p>
          <a:p>
            <a:pPr eaLnBrk="1" hangingPunct="1"/>
            <a:endParaRPr lang="en-US" altLang="en-US" smtClean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ELECTION 1972</a:t>
            </a:r>
            <a:endParaRPr lang="en-US" dirty="0"/>
          </a:p>
        </p:txBody>
      </p:sp>
      <p:pic>
        <p:nvPicPr>
          <p:cNvPr id="7171" name="Content Placeholder 4" descr="1.pres election '72.png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8100" y="1981200"/>
            <a:ext cx="5791200" cy="3505200"/>
          </a:xfrm>
        </p:spPr>
      </p:pic>
      <p:sp>
        <p:nvSpPr>
          <p:cNvPr id="7172" name="Content Placeholder 3"/>
          <p:cNvSpPr>
            <a:spLocks noGrp="1"/>
          </p:cNvSpPr>
          <p:nvPr>
            <p:ph sz="half" idx="2"/>
          </p:nvPr>
        </p:nvSpPr>
        <p:spPr>
          <a:xfrm>
            <a:off x="5943600" y="1219200"/>
            <a:ext cx="2971800" cy="4495800"/>
          </a:xfrm>
        </p:spPr>
        <p:txBody>
          <a:bodyPr/>
          <a:lstStyle/>
          <a:p>
            <a:pPr eaLnBrk="1" hangingPunct="1"/>
            <a:r>
              <a:rPr lang="en-US" altLang="en-US" sz="2400" b="1" smtClean="0"/>
              <a:t>CREEP</a:t>
            </a:r>
          </a:p>
          <a:p>
            <a:pPr eaLnBrk="1" hangingPunct="1"/>
            <a:r>
              <a:rPr lang="en-US" altLang="en-US" sz="2400" b="1" smtClean="0"/>
              <a:t>WATERGATE CONTAINED </a:t>
            </a:r>
          </a:p>
          <a:p>
            <a:pPr eaLnBrk="1" hangingPunct="1"/>
            <a:r>
              <a:rPr lang="en-US" altLang="en-US" sz="2400" b="1" smtClean="0"/>
              <a:t>NIXON 520 VS MCGOVERN 17</a:t>
            </a:r>
          </a:p>
          <a:p>
            <a:pPr eaLnBrk="1" hangingPunct="1"/>
            <a:r>
              <a:rPr lang="en-US" altLang="en-US" sz="2400" b="1" smtClean="0"/>
              <a:t>56% VOTED (64% IN 1960)</a:t>
            </a:r>
          </a:p>
          <a:p>
            <a:pPr eaLnBrk="1" hangingPunct="1"/>
            <a:endParaRPr lang="en-US" altLang="en-US" smtClean="0"/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52400"/>
            <a:ext cx="5257800" cy="762000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sz="2400" b="1" dirty="0" smtClean="0"/>
              <a:t>IMMEDIATE PROBLEMS PLAGUE NIXON</a:t>
            </a:r>
            <a:endParaRPr lang="en-US" sz="2400" b="1" dirty="0"/>
          </a:p>
        </p:txBody>
      </p:sp>
      <p:sp>
        <p:nvSpPr>
          <p:cNvPr id="8195" name="Text Placeholder 2"/>
          <p:cNvSpPr>
            <a:spLocks noGrp="1"/>
          </p:cNvSpPr>
          <p:nvPr>
            <p:ph type="body" idx="2"/>
          </p:nvPr>
        </p:nvSpPr>
        <p:spPr>
          <a:xfrm>
            <a:off x="457200" y="901700"/>
            <a:ext cx="4038600" cy="5943600"/>
          </a:xfrm>
        </p:spPr>
        <p:txBody>
          <a:bodyPr/>
          <a:lstStyle/>
          <a:p>
            <a:pPr eaLnBrk="1" hangingPunct="1"/>
            <a:r>
              <a:rPr lang="en-US" altLang="en-US" sz="1800" b="1" smtClean="0"/>
              <a:t>*BOLD ATTACK ON INFLATION – PRICE &amp; WAGE FREEZES HELPED W/ ELECTION BUT THEN CHANGED COURSE </a:t>
            </a:r>
          </a:p>
          <a:p>
            <a:pPr eaLnBrk="1" hangingPunct="1"/>
            <a:r>
              <a:rPr lang="en-US" altLang="en-US" sz="1800" b="1" smtClean="0"/>
              <a:t>*WATERGATE INVESTIGATION BEGINS TO LEAD TO THE WHITE HOUSE- WOODWARD &amp; BERNSTEIN’S ‘DEEP THROAT’</a:t>
            </a:r>
          </a:p>
          <a:p>
            <a:pPr eaLnBrk="1" hangingPunct="1"/>
            <a:r>
              <a:rPr lang="en-US" altLang="en-US" sz="1800" b="1" smtClean="0"/>
              <a:t>*5/73 ERVIN COMMITTEE  TELEVISES HEARINGS, LOTS OF REVELATIONS NO ‘SMOKING GUN’</a:t>
            </a:r>
          </a:p>
          <a:p>
            <a:pPr eaLnBrk="1" hangingPunct="1"/>
            <a:r>
              <a:rPr lang="en-US" altLang="en-US" sz="1800" b="1" smtClean="0"/>
              <a:t>*10/73 COURT ORDER TO PRODUCE TAPES &amp; SATURDAY NIGHT MASSACRE</a:t>
            </a:r>
          </a:p>
          <a:p>
            <a:pPr eaLnBrk="1" hangingPunct="1"/>
            <a:r>
              <a:rPr lang="en-US" altLang="en-US" sz="1800" b="1" smtClean="0"/>
              <a:t>*10/73 AGNEW RESIGNS &amp; FORD SWORN IN – ONLY VP &amp; PRES NEVER ELECTED</a:t>
            </a:r>
          </a:p>
          <a:p>
            <a:pPr eaLnBrk="1" hangingPunct="1"/>
            <a:endParaRPr lang="en-US" altLang="en-US" sz="1600" b="1" smtClean="0"/>
          </a:p>
          <a:p>
            <a:pPr eaLnBrk="1" hangingPunct="1"/>
            <a:endParaRPr lang="en-US" altLang="en-US" sz="1600" b="1" smtClean="0"/>
          </a:p>
          <a:p>
            <a:pPr eaLnBrk="1" hangingPunct="1"/>
            <a:endParaRPr lang="en-US" altLang="en-US" sz="1600" smtClean="0"/>
          </a:p>
        </p:txBody>
      </p:sp>
      <p:pic>
        <p:nvPicPr>
          <p:cNvPr id="8196" name="Content Placeholder 3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410200" y="76200"/>
            <a:ext cx="2393950" cy="6627813"/>
          </a:xfrm>
        </p:spPr>
      </p:pic>
    </p:spTree>
  </p:cSld>
  <p:clrMapOvr>
    <a:masterClrMapping/>
  </p:clrMapOvr>
  <p:transition>
    <p:cut thruBlk="1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1600200" y="12700"/>
            <a:ext cx="7543800" cy="1143000"/>
          </a:xfrm>
        </p:spPr>
        <p:txBody>
          <a:bodyPr>
            <a:normAutofit/>
          </a:bodyPr>
          <a:lstStyle/>
          <a:p>
            <a:pPr algn="r" eaLnBrk="1" hangingPunct="1">
              <a:defRPr/>
            </a:pPr>
            <a:r>
              <a:rPr lang="en-US" sz="3200" dirty="0" smtClean="0"/>
              <a:t>INVESTIGATION LEADS TO ARTICLES OF IMPEACHMENT</a:t>
            </a:r>
            <a:endParaRPr lang="en-US" sz="3200" dirty="0"/>
          </a:p>
        </p:txBody>
      </p:sp>
      <p:sp>
        <p:nvSpPr>
          <p:cNvPr id="9219" name="Content Placeholder 5"/>
          <p:cNvSpPr>
            <a:spLocks noGrp="1"/>
          </p:cNvSpPr>
          <p:nvPr>
            <p:ph sz="half" idx="1"/>
          </p:nvPr>
        </p:nvSpPr>
        <p:spPr>
          <a:xfrm>
            <a:off x="152400" y="1066800"/>
            <a:ext cx="4343400" cy="5105400"/>
          </a:xfrm>
        </p:spPr>
        <p:txBody>
          <a:bodyPr/>
          <a:lstStyle/>
          <a:p>
            <a:pPr eaLnBrk="1" hangingPunct="1"/>
            <a:r>
              <a:rPr lang="en-US" altLang="en-US" sz="2400" b="1" dirty="0" smtClean="0"/>
              <a:t>NEW PROSECUTOR JAWORSKI</a:t>
            </a:r>
          </a:p>
          <a:p>
            <a:pPr eaLnBrk="1" hangingPunct="1"/>
            <a:r>
              <a:rPr lang="en-US" altLang="en-US" sz="2400" b="1" dirty="0" smtClean="0"/>
              <a:t>U.S. V. NIXON 1974 – NO EXECUTIVE PRIVILEGE – TAPES TURNED OVER</a:t>
            </a:r>
          </a:p>
          <a:p>
            <a:pPr eaLnBrk="1" hangingPunct="1"/>
            <a:r>
              <a:rPr lang="en-US" altLang="en-US" sz="2400" b="1" dirty="0" smtClean="0"/>
              <a:t>3 ARTICLES OF IMPEACHMENT LATE JULY</a:t>
            </a:r>
          </a:p>
          <a:p>
            <a:pPr eaLnBrk="1" hangingPunct="1"/>
            <a:r>
              <a:rPr lang="en-US" altLang="en-US" sz="2400" b="1" dirty="0" smtClean="0"/>
              <a:t>AUGUST 9, 1974 RESIGNS BEFORE VOTE ON IMPEACHMENT</a:t>
            </a:r>
          </a:p>
          <a:p>
            <a:pPr eaLnBrk="1" hangingPunct="1"/>
            <a:endParaRPr lang="en-US" altLang="en-US" dirty="0" smtClean="0"/>
          </a:p>
        </p:txBody>
      </p:sp>
      <p:pic>
        <p:nvPicPr>
          <p:cNvPr id="9220" name="Content Placeholder 7" descr="6c.departure.jpg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060950" y="1970088"/>
            <a:ext cx="3213100" cy="3784600"/>
          </a:xfr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u="sng" dirty="0" smtClean="0"/>
              <a:t>RE-ESTABLISHING THE PRESIDENCY </a:t>
            </a:r>
            <a:endParaRPr lang="en-US" dirty="0"/>
          </a:p>
        </p:txBody>
      </p:sp>
      <p:pic>
        <p:nvPicPr>
          <p:cNvPr id="10243" name="Content Placeholder 4" descr="7.ford inaugural.jpg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14400" y="1676400"/>
            <a:ext cx="3017838" cy="3429000"/>
          </a:xfrm>
        </p:spPr>
      </p:pic>
      <p:pic>
        <p:nvPicPr>
          <p:cNvPr id="10244" name="Content Placeholder 5" descr="7a.pardon.jpg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876800" y="2971800"/>
            <a:ext cx="4038600" cy="313372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dirty="0" smtClean="0"/>
              <a:t>THE FORD ADMINISTRATION 1974-1976</a:t>
            </a:r>
            <a:endParaRPr lang="en-US" dirty="0"/>
          </a:p>
        </p:txBody>
      </p:sp>
      <p:sp>
        <p:nvSpPr>
          <p:cNvPr id="11267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eaLnBrk="1" hangingPunct="1"/>
            <a:r>
              <a:rPr lang="en-US" altLang="en-US" b="1" smtClean="0"/>
              <a:t>DOMESTIC POLICY</a:t>
            </a:r>
          </a:p>
          <a:p>
            <a:pPr eaLnBrk="1" hangingPunct="1"/>
            <a:r>
              <a:rPr lang="en-US" altLang="en-US" sz="2000" b="1" smtClean="0"/>
              <a:t>PARDON – deal beforehand?</a:t>
            </a:r>
            <a:endParaRPr lang="en-US" altLang="en-US" sz="2000" smtClean="0"/>
          </a:p>
          <a:p>
            <a:pPr eaLnBrk="1" hangingPunct="1"/>
            <a:r>
              <a:rPr lang="en-US" altLang="en-US" sz="2000" b="1" smtClean="0"/>
              <a:t>CIA + G. H.W. BUSH – 8 attempts on Castro – bring honesty &amp; truth back</a:t>
            </a:r>
            <a:endParaRPr lang="en-US" altLang="en-US" sz="2000" smtClean="0"/>
          </a:p>
          <a:p>
            <a:pPr eaLnBrk="1" hangingPunct="1"/>
            <a:r>
              <a:rPr lang="en-US" altLang="en-US" sz="2000" b="1" smtClean="0"/>
              <a:t>WHIP INFLATION NOW (WIN) unemployment, gas restrictions, Japanese imports eventually cause of unfavorable balance of trade</a:t>
            </a:r>
            <a:endParaRPr lang="en-US" altLang="en-US" sz="2000" smtClean="0"/>
          </a:p>
          <a:p>
            <a:pPr eaLnBrk="1" hangingPunct="1"/>
            <a:r>
              <a:rPr lang="en-US" altLang="en-US" sz="2000" b="1" smtClean="0"/>
              <a:t>ENERGY PROGRAM – no coherent policy &amp; we’re still trying to figure it out</a:t>
            </a:r>
            <a:endParaRPr lang="en-US" altLang="en-US" sz="2000" smtClean="0"/>
          </a:p>
          <a:p>
            <a:pPr eaLnBrk="1" hangingPunct="1"/>
            <a:endParaRPr lang="en-US" altLang="en-US" smtClean="0"/>
          </a:p>
        </p:txBody>
      </p:sp>
      <p:pic>
        <p:nvPicPr>
          <p:cNvPr id="11268" name="Content Placeholder 4" descr="3.win_button.jpg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257800" y="2057400"/>
            <a:ext cx="3181350" cy="3108325"/>
          </a:xfrm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pex">
  <a:themeElements>
    <a:clrScheme name="Apex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Apex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Apex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311</TotalTime>
  <Words>734</Words>
  <Application>Microsoft Office PowerPoint</Application>
  <PresentationFormat>On-screen Show (4:3)</PresentationFormat>
  <Paragraphs>117</Paragraphs>
  <Slides>18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Apex</vt:lpstr>
      <vt:lpstr>THE FALL OF RICHARD MILHOUS NIXON </vt:lpstr>
      <vt:lpstr>NIXON’S STRENGTHS</vt:lpstr>
      <vt:lpstr>A TROUBLED ECONOMY</vt:lpstr>
      <vt:lpstr>NIXON’S SOCIETY</vt:lpstr>
      <vt:lpstr>ELECTION 1972</vt:lpstr>
      <vt:lpstr>IMMEDIATE PROBLEMS PLAGUE NIXON</vt:lpstr>
      <vt:lpstr>INVESTIGATION LEADS TO ARTICLES OF IMPEACHMENT</vt:lpstr>
      <vt:lpstr>RE-ESTABLISHING THE PRESIDENCY </vt:lpstr>
      <vt:lpstr>THE FORD ADMINISTRATION 1974-1976</vt:lpstr>
      <vt:lpstr>ECONOMY &amp; ENERGY </vt:lpstr>
      <vt:lpstr>FOREIGN POLICY</vt:lpstr>
      <vt:lpstr>ELECTION OF 1976</vt:lpstr>
      <vt:lpstr>DOMESTIC POLICY</vt:lpstr>
      <vt:lpstr>ENVIRONMENTAL POLICY</vt:lpstr>
      <vt:lpstr>FOREIGN POLICY COLD WAR</vt:lpstr>
      <vt:lpstr>FOREIGN POLICY LATIN AMERICA &amp; MIDDLE EAST </vt:lpstr>
      <vt:lpstr>IRANIAN CRISIS 1979 &amp; CARTER DOCTRINE 1980</vt:lpstr>
      <vt:lpstr>FAILED RESCUE &amp; RELEASE</vt:lpstr>
    </vt:vector>
  </TitlesOfParts>
  <Company>Tucson Unified School District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FALL OF RICHARD MILLHOUSE NIXON </dc:title>
  <dc:creator>Sarah Stuart</dc:creator>
  <cp:lastModifiedBy>Stuart, Sarah</cp:lastModifiedBy>
  <cp:revision>40</cp:revision>
  <dcterms:created xsi:type="dcterms:W3CDTF">2011-04-05T22:07:26Z</dcterms:created>
  <dcterms:modified xsi:type="dcterms:W3CDTF">2016-03-03T22:33:38Z</dcterms:modified>
</cp:coreProperties>
</file>