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77" r:id="rId2"/>
    <p:sldId id="256" r:id="rId3"/>
    <p:sldId id="258" r:id="rId4"/>
    <p:sldId id="282" r:id="rId5"/>
    <p:sldId id="283" r:id="rId6"/>
    <p:sldId id="261" r:id="rId7"/>
    <p:sldId id="260" r:id="rId8"/>
    <p:sldId id="262" r:id="rId9"/>
    <p:sldId id="278" r:id="rId10"/>
    <p:sldId id="263" r:id="rId11"/>
    <p:sldId id="266" r:id="rId12"/>
    <p:sldId id="270" r:id="rId13"/>
    <p:sldId id="271" r:id="rId14"/>
    <p:sldId id="272" r:id="rId15"/>
    <p:sldId id="273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61" autoAdjust="0"/>
  </p:normalViewPr>
  <p:slideViewPr>
    <p:cSldViewPr>
      <p:cViewPr varScale="1">
        <p:scale>
          <a:sx n="99" d="100"/>
          <a:sy n="99" d="100"/>
        </p:scale>
        <p:origin x="1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9F24208-A020-461F-A354-3D08FDF9FB74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CDFB545-D890-481B-9203-B2AA9110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05FE3-CC25-47DF-A917-1CA8BFDFCD32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54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B022-FF57-476B-84B7-3A9ADE7B4C27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63B6-D7E7-4A05-A143-A982F716B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60D8-F080-4071-97A3-6B76409086A8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3BCF-2758-46A6-BA5F-6CC96B040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7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612B-9F64-4C04-A361-A37C21D056CA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0FEE-4749-4A95-A2BB-31C94DF80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26B5-2DFD-4EB9-A5DB-CDF0202C5343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10ADE-7519-4A05-8A2B-08D780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F0F8-20CF-43BF-AA2F-1A05CEEE94BB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6E03-E6FE-48FF-B733-CA9F8017F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4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45DD-E0C2-4AD2-989D-0256087E45B0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DBC4-91AE-4AC1-BA54-B6E489506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4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FC63B-BA09-4553-90A7-A2752727A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2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4182-62EF-489E-AC70-49670771EAF5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58DE-3692-4716-980B-9366C0A8C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7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1C86-131A-4007-9931-0732E75B2AA8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5001-4895-47AC-BECC-BCEDFC38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BE0D-16B3-45AC-B9E8-DD674C6D2302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5B12-E4A6-463A-9880-C71121CD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67FC-2B5B-4420-A256-3EA1354D714C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8C02-7C3D-4868-9F9D-112623096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5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B963-E6EB-4EA1-96F8-03C19AFF8648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FE7E-BD64-4102-B88E-DDAEC7316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6F47-7D39-442F-B254-764DFE9B6FA6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DAED-9E40-4BD6-B171-05B91094B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9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549B-CE5A-4C27-AC1A-A041168949F7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D98F-6A51-4212-BF92-B043B73D4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9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E567-412B-461E-8817-5902CDEC8760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7348-D5A3-4AD1-868D-4C1B6E6B7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0A8BD9-2BB7-4E0E-A310-FD745C4CD321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A8AEB4-2E9E-4E62-84C5-BA844385E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4C349B-0ADB-4F3B-AB5F-20614342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REPUBLICAN ASCENDANCY &amp; A RETURN TO NORMALCY</a:t>
            </a:r>
            <a:br>
              <a:rPr lang="en-US" sz="3200" b="1" dirty="0"/>
            </a:br>
            <a:r>
              <a:rPr lang="en-US" sz="1800" b="1" dirty="0"/>
              <a:t>OBJ: TO CONSIDER THE IMPACT OF WWI ON POLITICS IN THE 1920’S</a:t>
            </a:r>
            <a:endParaRPr lang="en-US" sz="32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A8464B-902B-429F-9C32-52325508D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34369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7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19800" cy="762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 B. </a:t>
            </a:r>
            <a:r>
              <a:rPr lang="en-US" altLang="en-US" b="1" dirty="0"/>
              <a:t>DOMESTIC AFFAIRS</a:t>
            </a:r>
            <a:r>
              <a:rPr lang="en-US" altLang="en-US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3000" y="1295401"/>
            <a:ext cx="4191000" cy="5153024"/>
          </a:xfrm>
        </p:spPr>
        <p:txBody>
          <a:bodyPr/>
          <a:lstStyle/>
          <a:p>
            <a:pPr>
              <a:defRPr/>
            </a:pPr>
            <a:r>
              <a:rPr lang="en-US" sz="1600" b="1" dirty="0"/>
              <a:t>1. MELLON REMAINED </a:t>
            </a:r>
          </a:p>
          <a:p>
            <a:pPr>
              <a:defRPr/>
            </a:pPr>
            <a:r>
              <a:rPr lang="en-US" sz="1600" b="1" dirty="0"/>
              <a:t>TAX CUTS → HUGE PERSONAL FORTUNES</a:t>
            </a:r>
          </a:p>
          <a:p>
            <a:pPr>
              <a:defRPr/>
            </a:pPr>
            <a:r>
              <a:rPr lang="en-US" sz="1600" b="1" dirty="0"/>
              <a:t>BIG BUSINESS &amp; GOVERNMENT PARTNERS</a:t>
            </a:r>
          </a:p>
          <a:p>
            <a:pPr>
              <a:defRPr/>
            </a:pPr>
            <a:r>
              <a:rPr lang="en-US" sz="1600" b="1" dirty="0"/>
              <a:t>ECONOMY CONTINUED TO RISE </a:t>
            </a: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2. FARMERS</a:t>
            </a:r>
          </a:p>
          <a:p>
            <a:pPr>
              <a:defRPr/>
            </a:pPr>
            <a:r>
              <a:rPr lang="en-US" sz="1600" b="1" dirty="0"/>
              <a:t>PER CAPITA $273 (INDUSTRIAL $681)</a:t>
            </a:r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MCNARY HAUGEN ACT 1924</a:t>
            </a:r>
          </a:p>
          <a:p>
            <a:pPr>
              <a:defRPr/>
            </a:pPr>
            <a:r>
              <a:rPr lang="en-US" sz="1600" b="1" dirty="0"/>
              <a:t>2X VETOED ’27 &amp; 28 </a:t>
            </a:r>
          </a:p>
          <a:p>
            <a:pPr>
              <a:defRPr/>
            </a:pPr>
            <a:r>
              <a:rPr lang="en-US" sz="1600" b="1" dirty="0"/>
              <a:t>PURCHASE SURPLUS WHEAT AT AVG. PRICE 1909-14 &amp; RESELL ABROAD @ MARKET PRICE</a:t>
            </a:r>
          </a:p>
          <a:p>
            <a:pPr>
              <a:defRPr/>
            </a:pPr>
            <a:endParaRPr lang="en-US" sz="1600" b="1" i="1" dirty="0"/>
          </a:p>
          <a:p>
            <a:pPr>
              <a:defRPr/>
            </a:pPr>
            <a:r>
              <a:rPr lang="en-US" sz="1600" b="1" dirty="0"/>
              <a:t>VETO LED MANY TO VOTE DEMOCRATIC IN NEXT ELECTION</a:t>
            </a:r>
          </a:p>
          <a:p>
            <a:pPr marL="0" indent="0">
              <a:buFont typeface="Arial" charset="0"/>
              <a:buNone/>
              <a:defRPr/>
            </a:pPr>
            <a:endParaRPr lang="en-US" sz="1800" b="1" dirty="0"/>
          </a:p>
        </p:txBody>
      </p:sp>
      <p:sp>
        <p:nvSpPr>
          <p:cNvPr id="2355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733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7325"/>
            <a:ext cx="4391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-28575"/>
            <a:ext cx="8229600" cy="866775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C. FOREIGN AFFAIRS</a:t>
            </a:r>
            <a:br>
              <a:rPr lang="en-US" altLang="en-US" sz="3200" b="1" dirty="0"/>
            </a:br>
            <a:r>
              <a:rPr lang="en-US" altLang="en-US" sz="3200" b="1" dirty="0"/>
              <a:t> WAR DEBT &amp; REPARATIONS</a:t>
            </a:r>
            <a:r>
              <a:rPr lang="en-US" altLang="en-US" sz="3200" dirty="0"/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4038600" cy="56388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CONNECTION B/W  HIGH TARIFF &amp; REPARATIONS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1. DAWES PLAN 1924: $200M LOAN TO STABILIZE GERMAN CURRENCY</a:t>
            </a:r>
          </a:p>
          <a:p>
            <a:pPr eaLnBrk="1" hangingPunct="1"/>
            <a:r>
              <a:rPr lang="en-US" altLang="en-US" sz="1600" b="1" dirty="0"/>
              <a:t>2. YOUNG PLAN 1929: FURTHER REDUCTIONS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3. 3LOANS CEASED, PAYMENTS STOPPED, GERMANY DEFAULTED</a:t>
            </a:r>
          </a:p>
          <a:p>
            <a:pPr eaLnBrk="1" hangingPunct="1"/>
            <a:r>
              <a:rPr lang="en-US" altLang="en-US" sz="1600" b="1" dirty="0"/>
              <a:t> </a:t>
            </a:r>
          </a:p>
          <a:p>
            <a:pPr eaLnBrk="1" hangingPunct="1"/>
            <a:r>
              <a:rPr lang="en-US" altLang="en-US" sz="1600" b="1" dirty="0"/>
              <a:t>4. KELLOGG-BRIAND PACT 1928: 62 NATIONS OUTLAW WAR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5. U.S. PEACE MOVEMENT GROWING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endParaRPr lang="en-US" alt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40" y="990600"/>
            <a:ext cx="536010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/>
              <a:t>III. RISE OF HOOVER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3962400" cy="5943600"/>
          </a:xfrm>
        </p:spPr>
        <p:txBody>
          <a:bodyPr/>
          <a:lstStyle/>
          <a:p>
            <a:pPr marL="114300" indent="0" eaLnBrk="1" hangingPunct="1">
              <a:buNone/>
              <a:defRPr/>
            </a:pPr>
            <a:r>
              <a:rPr lang="en-US" b="1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A. 1928 ELECTION</a:t>
            </a:r>
            <a:endParaRPr lang="en-US" sz="1600" b="1" dirty="0"/>
          </a:p>
          <a:p>
            <a:pPr eaLnBrk="1" hangingPunct="1">
              <a:defRPr/>
            </a:pPr>
            <a:r>
              <a:rPr lang="en-US" sz="1600" b="1" dirty="0"/>
              <a:t>HOOVER REP. DRY, PROTESTANT, RURAL UPBRINGING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1600" b="1" dirty="0"/>
              <a:t>AL SMITH DEM. WET, CATHOLIC, URBAN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1600" b="1" dirty="0"/>
              <a:t>HOOVER 58%</a:t>
            </a:r>
          </a:p>
          <a:p>
            <a:pPr eaLnBrk="1" hangingPunct="1">
              <a:defRPr/>
            </a:pPr>
            <a:r>
              <a:rPr lang="en-US" sz="1600" b="1" dirty="0"/>
              <a:t>ARE DEMS DONE FOR?</a:t>
            </a:r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r>
              <a:rPr lang="en-US" sz="1600" b="1" dirty="0"/>
              <a:t>BUT…………………</a:t>
            </a:r>
          </a:p>
          <a:p>
            <a:pPr eaLnBrk="1" hangingPunct="1">
              <a:defRPr/>
            </a:pPr>
            <a:r>
              <a:rPr lang="en-US" sz="1600" b="1" dirty="0"/>
              <a:t>DEM GAINS IN CITIES: 12 LGST IN ‘24 WENT DEMOCRATIC IN ‘28</a:t>
            </a:r>
          </a:p>
          <a:p>
            <a:pPr eaLnBrk="1" hangingPunct="1">
              <a:defRPr/>
            </a:pPr>
            <a:r>
              <a:rPr lang="en-US" sz="1600" b="1" dirty="0"/>
              <a:t>IMMIGRANTS, WE GET THE JOB DONE!</a:t>
            </a:r>
          </a:p>
          <a:p>
            <a:pPr eaLnBrk="1" hangingPunct="1">
              <a:defRPr/>
            </a:pPr>
            <a:r>
              <a:rPr lang="en-US" sz="1600" b="1" dirty="0"/>
              <a:t>PROSPERITY MORE WIDELY SHARED BUT, MORE THAN ½  POPULATION SAW NO REAL BENEFITS</a:t>
            </a:r>
          </a:p>
          <a:p>
            <a:pPr marL="411163" lvl="1" indent="0" eaLnBrk="1" hangingPunct="1">
              <a:buFont typeface="Arial" charset="0"/>
              <a:buNone/>
              <a:defRPr/>
            </a:pPr>
            <a:endParaRPr lang="en-US" sz="1200" b="1" dirty="0"/>
          </a:p>
          <a:p>
            <a:pPr eaLnBrk="1" hangingPunct="1">
              <a:defRPr/>
            </a:pPr>
            <a:endParaRPr lang="en-US" sz="1600" b="1" dirty="0"/>
          </a:p>
          <a:p>
            <a:pPr eaLnBrk="1" hangingPunct="1">
              <a:defRPr/>
            </a:pPr>
            <a:endParaRPr lang="en-US" sz="1600" b="1" dirty="0"/>
          </a:p>
        </p:txBody>
      </p:sp>
      <p:pic>
        <p:nvPicPr>
          <p:cNvPr id="2560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660532"/>
            <a:ext cx="3962400" cy="2309681"/>
          </a:xfrm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4" y="3429000"/>
            <a:ext cx="457132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b="1" dirty="0"/>
              <a:t>B. HE’S NOT YOUR FATHER’S REPUBLICAN</a:t>
            </a:r>
          </a:p>
        </p:txBody>
      </p:sp>
      <p:pic>
        <p:nvPicPr>
          <p:cNvPr id="2662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4" y="1104314"/>
            <a:ext cx="4067408" cy="2672448"/>
          </a:xfrm>
        </p:spPr>
      </p:pic>
      <p:sp>
        <p:nvSpPr>
          <p:cNvPr id="2662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3657600" cy="5059363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OPPOSED CUT-THROAT COMPETITION</a:t>
            </a:r>
          </a:p>
          <a:p>
            <a:pPr eaLnBrk="1" hangingPunct="1"/>
            <a:r>
              <a:rPr lang="en-US" altLang="en-US" sz="2000" b="1" dirty="0"/>
              <a:t>CORPORATE COOPERATION</a:t>
            </a:r>
          </a:p>
          <a:p>
            <a:pPr eaLnBrk="1" hangingPunct="1"/>
            <a:r>
              <a:rPr lang="en-US" altLang="en-US" sz="2000" b="1" dirty="0"/>
              <a:t>WELFARE CAPITALISM</a:t>
            </a:r>
          </a:p>
          <a:p>
            <a:pPr eaLnBrk="1" hangingPunct="1"/>
            <a:r>
              <a:rPr lang="en-US" altLang="en-US" sz="2000" b="1" dirty="0"/>
              <a:t>ADVOCATED VOLUNTARISM</a:t>
            </a:r>
          </a:p>
          <a:p>
            <a:pPr eaLnBrk="1" hangingPunct="1"/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WASHINGTON BUSINESS CONFERENCES </a:t>
            </a:r>
          </a:p>
          <a:p>
            <a:pPr eaLnBrk="1" hangingPunct="1"/>
            <a:r>
              <a:rPr lang="en-US" altLang="en-US" sz="2000" b="1" dirty="0"/>
              <a:t>TRADE ASSOCIATIONS</a:t>
            </a:r>
          </a:p>
          <a:p>
            <a:pPr eaLnBrk="1" hangingPunct="1"/>
            <a:r>
              <a:rPr lang="en-US" altLang="en-US" sz="2000" b="1" dirty="0"/>
              <a:t>8 HOUR WORK DAY</a:t>
            </a:r>
          </a:p>
          <a:p>
            <a:pPr eaLnBrk="1" hangingPunct="1"/>
            <a:r>
              <a:rPr lang="en-US" altLang="en-US" sz="2000" b="1" dirty="0"/>
              <a:t>DIVISION OF CO. RIVER H2O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6096000" cy="1066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c.  WHAT GOES UP MUST COME DOWN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4038600" cy="5592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1. 5 YR ARTIFICIAL RISE</a:t>
            </a:r>
            <a:r>
              <a:rPr lang="en-US" altLang="en-US" sz="2000" b="1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2. TAX POLICIES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3. RAMPANT CONSUMER SPENDING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4. SPECULATION/BUYING ON MARGIN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5. CAUSES: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UNDERCONSUMPTION/OVER-PRODUCTION; INFLATION; MERGERS; TRADITIONAL INDUSTRY REPLACED BY NEW TECH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6. 10/24/29 BLACK THURSDAY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CLOSED MARKET LONG WEEKEND “BUSINESS OF U.S. IS ON A SOUND &amp; PROSPEROUS BASIS”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/>
              <a:t>29 MIL SHARES SOLD 10/24&amp;29 COMBINED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086069"/>
            <a:ext cx="3276600" cy="3742623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A16A2B-7EDA-4159-B921-00042E301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369" y="555029"/>
            <a:ext cx="3477662" cy="23855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581"/>
            <a:ext cx="5105400" cy="715962"/>
          </a:xfrm>
        </p:spPr>
        <p:txBody>
          <a:bodyPr/>
          <a:lstStyle/>
          <a:p>
            <a:pPr algn="l">
              <a:defRPr/>
            </a:pPr>
            <a:r>
              <a:rPr lang="en-US" sz="2400" b="1" dirty="0"/>
              <a:t>D</a:t>
            </a:r>
            <a:r>
              <a:rPr lang="en-US" sz="2400" b="1"/>
              <a:t>. </a:t>
            </a:r>
            <a:r>
              <a:rPr lang="en-US" sz="2400" b="1" dirty="0"/>
              <a:t>HOOVER’S RESPONSE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685800"/>
            <a:ext cx="2914650" cy="5919219"/>
          </a:xfrm>
        </p:spPr>
        <p:txBody>
          <a:bodyPr/>
          <a:lstStyle/>
          <a:p>
            <a:pPr>
              <a:defRPr/>
            </a:pPr>
            <a:r>
              <a:rPr lang="en-US" altLang="en-US" sz="1800" b="1" u="sng" dirty="0"/>
              <a:t>RUGGED INDIVIDUALISM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*LOCAL GOV’T &amp; CHARITIES RESPONSIBLE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*PUBLIC WORKS: HOOVER DAM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*WASHINGTON BUSINESS CONFERENCES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b="1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*9K BANKS GONE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*SMOOT HAWLEY TARIFF: PROTECTIONIST 49%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*FEDERAL FARM BOARD – RAISE FARM PRICES BUT TOO LATE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b="1" dirty="0"/>
              <a:t>*FINALLY REJECTED LAISSEZ FAIRE *</a:t>
            </a:r>
            <a:r>
              <a:rPr lang="en-US" altLang="en-US" sz="1800" b="1" u="sng" dirty="0"/>
              <a:t>RECONSTRUCTION FINANCE CORP </a:t>
            </a:r>
            <a:r>
              <a:rPr lang="en-US" altLang="en-US" sz="1800" b="1" dirty="0"/>
              <a:t>– AID TO BIG BUSINESSES NOT YET BANKRUPT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1800" b="1" dirty="0"/>
          </a:p>
          <a:p>
            <a:pPr marL="533400" indent="-533400" eaLnBrk="1" hangingPunct="1">
              <a:defRPr/>
            </a:pPr>
            <a:endParaRPr lang="en-US" altLang="en-US" sz="1800" b="1" dirty="0"/>
          </a:p>
          <a:p>
            <a:pPr>
              <a:defRPr/>
            </a:pPr>
            <a:endParaRPr lang="en-US" dirty="0"/>
          </a:p>
        </p:txBody>
      </p:sp>
      <p:pic>
        <p:nvPicPr>
          <p:cNvPr id="2867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-35338"/>
            <a:ext cx="3206263" cy="2154939"/>
          </a:xfrm>
        </p:spPr>
      </p:pic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76" y="1508923"/>
            <a:ext cx="3206263" cy="213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289F0D-8749-410B-860A-FB9EE1156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2" y="3747319"/>
            <a:ext cx="3486150" cy="3010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kern="1200" dirty="0"/>
              <a:t>I. POLITICS IN THE ROARING 20’S</a:t>
            </a:r>
            <a:br>
              <a:rPr lang="en-US" sz="2000" kern="1200" dirty="0"/>
            </a:br>
            <a:r>
              <a:rPr lang="en-US" sz="2000" b="1" kern="1200" dirty="0"/>
              <a:t> </a:t>
            </a:r>
            <a:br>
              <a:rPr lang="en-US" sz="2000" kern="1200" dirty="0"/>
            </a:br>
            <a:endParaRPr lang="en-US" sz="2000" kern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876800" cy="548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A. WARREN G. HARDING 1921-1923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1. RETURN TO STABILITY &amp; NORMALCY</a:t>
            </a:r>
            <a:endParaRPr lang="en-US" sz="1800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POWERFUL CABINET BECAUSE HE WASN’T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STATE – C.E. HUGHES</a:t>
            </a:r>
            <a:endParaRPr lang="en-US" sz="1800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TREASURY – A.MELLON</a:t>
            </a:r>
            <a:endParaRPr lang="en-US" sz="1800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COMMERCE – H. HOOVER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OHIO GANG – LESSER POSITIONS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2. POLICIES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LAISSEZ FAIRE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PRO-BUSINESS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REDUCED TAXES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PARDONED DEBS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1200" dirty="0"/>
              <a:t>3. DIED 1923</a:t>
            </a:r>
            <a:endParaRPr lang="en-US" sz="1800" kern="1200" dirty="0"/>
          </a:p>
        </p:txBody>
      </p:sp>
      <p:pic>
        <p:nvPicPr>
          <p:cNvPr id="17412" name="Picture 2" descr="F:\2nd APUSH 1920's\1b.andrewmell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657600"/>
            <a:ext cx="1903413" cy="2295525"/>
          </a:xfrm>
          <a:noFill/>
        </p:spPr>
      </p:pic>
      <p:pic>
        <p:nvPicPr>
          <p:cNvPr id="17413" name="Picture 4" descr="http://t1.gstatic.com/images?q=tbn:ANd9GcSGjhY54n3BhJytEhCzqqAlvJRkvHSFAFt8heeEyxRm-rRZfq4k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1714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t2.gstatic.com/images?q=tbn:ANd9GcT2SFx8dp4yAzNAR7xLVi42BBM2Em9k75ibb6GYy79ELkLnxW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http://t1.gstatic.com/images?q=tbn:ANd9GcRwPQQmVNyUgGTkOFJz7XgLbrJ-nm7LF0x85g9irOuYCoJdQRi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2800" b="1" dirty="0"/>
            </a:br>
            <a:r>
              <a:rPr lang="en-US" altLang="en-US" sz="2800" b="1" dirty="0"/>
              <a:t>4. DOMESTIC AFFAIRS – MELLON AT THE HELM</a:t>
            </a:r>
            <a:r>
              <a:rPr lang="en-US" altLang="en-US" sz="3200" b="1" dirty="0"/>
              <a:t> </a:t>
            </a:r>
            <a:br>
              <a:rPr lang="en-US" altLang="en-US" sz="3200" b="1" dirty="0"/>
            </a:br>
            <a:endParaRPr lang="en-US" altLang="en-US" sz="4800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C4F5C32-4F25-4B83-8BD1-178ED86D5A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443914"/>
            <a:ext cx="4456104" cy="3162829"/>
          </a:xfrm>
          <a:prstGeom prst="rect">
            <a:avLst/>
          </a:prstGeom>
        </p:spPr>
      </p:pic>
      <p:sp>
        <p:nvSpPr>
          <p:cNvPr id="19460" name="Rectangle 6"/>
          <p:cNvSpPr>
            <a:spLocks noGrp="1"/>
          </p:cNvSpPr>
          <p:nvPr>
            <p:ph sz="half" idx="2"/>
          </p:nvPr>
        </p:nvSpPr>
        <p:spPr>
          <a:xfrm>
            <a:off x="4971446" y="1417638"/>
            <a:ext cx="3733802" cy="5380557"/>
          </a:xfrm>
        </p:spPr>
        <p:txBody>
          <a:bodyPr/>
          <a:lstStyle/>
          <a:p>
            <a:pPr eaLnBrk="1" hangingPunct="1"/>
            <a:r>
              <a:rPr lang="en-US" altLang="en-US" sz="1800" b="1" i="1" u="sng" dirty="0"/>
              <a:t>a. ECONOMIC NATIONALISM</a:t>
            </a:r>
          </a:p>
          <a:p>
            <a:pPr eaLnBrk="1" hangingPunct="1"/>
            <a:r>
              <a:rPr lang="en-US" altLang="en-US" sz="1800" b="1" dirty="0"/>
              <a:t>4 WAYS GOVERNMENT SUPPORTED BIG BUSINESS:</a:t>
            </a:r>
          </a:p>
          <a:p>
            <a:pPr eaLnBrk="1" hangingPunct="1"/>
            <a:r>
              <a:rPr lang="en-US" altLang="en-US" sz="1800" b="1" dirty="0"/>
              <a:t>1) FORDNEY-</a:t>
            </a:r>
            <a:r>
              <a:rPr lang="en-US" altLang="en-US" sz="1800" b="1" dirty="0" err="1"/>
              <a:t>McCUMBER</a:t>
            </a:r>
            <a:r>
              <a:rPr lang="en-US" altLang="en-US" sz="1800" b="1" dirty="0"/>
              <a:t> TARIFF 1922 HIGHEST IN HISTORY</a:t>
            </a:r>
          </a:p>
          <a:p>
            <a:pPr eaLnBrk="1" hangingPunct="1"/>
            <a:r>
              <a:rPr lang="en-US" altLang="en-US" sz="1800" b="1" dirty="0"/>
              <a:t>2) DEBT REDUCTION: TAX CUTS, ↓ GOV’T SPENDING</a:t>
            </a:r>
          </a:p>
          <a:p>
            <a:pPr eaLnBrk="1" hangingPunct="1"/>
            <a:r>
              <a:rPr lang="en-US" altLang="en-US" sz="1800" b="1" dirty="0"/>
              <a:t>3) CUTBACKS AT FTC &amp; PRO-BUSINESS APPOINTMENTS </a:t>
            </a:r>
          </a:p>
          <a:p>
            <a:pPr eaLnBrk="1" hangingPunct="1"/>
            <a:r>
              <a:rPr lang="en-US" altLang="en-US" sz="1800" b="1" dirty="0"/>
              <a:t>4) HERBERT HOOVER @ COMMERCE</a:t>
            </a:r>
          </a:p>
          <a:p>
            <a:pPr eaLnBrk="1" hangingPunct="1"/>
            <a:endParaRPr lang="en-US" altLang="en-US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609" y="0"/>
            <a:ext cx="2895600" cy="64008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B. INDUSTRIAL GROWTH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1800" b="1" dirty="0"/>
              <a:t>SOARED BY 1922  </a:t>
            </a:r>
          </a:p>
          <a:p>
            <a:pPr eaLnBrk="1" hangingPunct="1"/>
            <a:r>
              <a:rPr lang="en-US" altLang="en-US" sz="1800" b="1" dirty="0"/>
              <a:t>60% BUSINESS &amp; HOUSEHOLDS RUN ON ELECTRICITY </a:t>
            </a:r>
          </a:p>
          <a:p>
            <a:pPr eaLnBrk="1" hangingPunct="1"/>
            <a:r>
              <a:rPr lang="en-US" altLang="en-US" sz="1800" b="1" dirty="0"/>
              <a:t>3R’S REPLACED W/ BUY, BUY, BUY</a:t>
            </a:r>
          </a:p>
          <a:p>
            <a:pPr marL="0" indent="0" eaLnBrk="1" hangingPunct="1">
              <a:buNone/>
            </a:pPr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CONSPICUOUS CONSUMPTION “YOU’LL LOVE IT AT LEVITZ”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CORPORATE CONSOLIDATION &amp;  MASS MARKETING – RISE OF ADVERTISING</a:t>
            </a:r>
          </a:p>
          <a:p>
            <a:pPr eaLnBrk="1" hangingPunct="1"/>
            <a:endParaRPr lang="en-US" altLang="en-US" sz="1800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EC47965-03F3-4F41-A225-A306C9A0C9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33248" y="69960"/>
            <a:ext cx="4000588" cy="3473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EA0714-6BA4-4C31-975D-8714C8879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12" y="3808583"/>
            <a:ext cx="1961946" cy="2840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F8C17E-E865-4128-ADA7-F17833352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543588"/>
            <a:ext cx="2380959" cy="35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C. A – U – T - 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533400"/>
            <a:ext cx="4038600" cy="59436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1. 2</a:t>
            </a:r>
            <a:r>
              <a:rPr lang="en-US" altLang="en-US" sz="1600" b="1" baseline="30000" dirty="0"/>
              <a:t>nd</a:t>
            </a:r>
            <a:r>
              <a:rPr lang="en-US" altLang="en-US" sz="1600" b="1" dirty="0"/>
              <a:t> INDUSTRIAL REVOLUTION</a:t>
            </a:r>
          </a:p>
          <a:p>
            <a:pPr eaLnBrk="1" hangingPunct="1"/>
            <a:r>
              <a:rPr lang="en-US" altLang="en-US" sz="1600" b="1" dirty="0"/>
              <a:t>1913 H. FORD - ASSEMBLY LINE</a:t>
            </a:r>
          </a:p>
          <a:p>
            <a:pPr eaLnBrk="1" hangingPunct="1"/>
            <a:r>
              <a:rPr lang="en-US" altLang="en-US" sz="1600" b="1" dirty="0"/>
              <a:t>1925 75% BOUGHT ON CREDIT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CHRYSLER INTRODUCED COLOR &amp; COMPETITION BEGAN</a:t>
            </a:r>
          </a:p>
          <a:p>
            <a:pPr eaLnBrk="1" hangingPunct="1"/>
            <a:r>
              <a:rPr lang="en-US" altLang="en-US" sz="1600" b="1" dirty="0"/>
              <a:t>1929 9% OF ALL MFG. WAGES</a:t>
            </a:r>
          </a:p>
          <a:p>
            <a:pPr eaLnBrk="1" hangingPunct="1"/>
            <a:r>
              <a:rPr lang="en-US" altLang="en-US" sz="1600" b="1" dirty="0"/>
              <a:t>1930 60% OF AMERICANS OWNED CARS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2. IMPACT </a:t>
            </a:r>
          </a:p>
          <a:p>
            <a:pPr eaLnBrk="1" hangingPunct="1"/>
            <a:r>
              <a:rPr lang="en-US" altLang="en-US" sz="1600" b="1" dirty="0"/>
              <a:t>DRIVE IN MOVIES, CAR DATES, TRIPS TO THE SHORE, HOTELS, MOTELS, HOLIDAY INN’S, RESTAURANTS, SERVICE STATIONS</a:t>
            </a:r>
          </a:p>
          <a:p>
            <a:pPr eaLnBrk="1" hangingPunct="1"/>
            <a:r>
              <a:rPr lang="en-US" altLang="en-US" sz="1600" b="1" dirty="0"/>
              <a:t>TOWNS EXPAND</a:t>
            </a:r>
          </a:p>
          <a:p>
            <a:pPr eaLnBrk="1" hangingPunct="1"/>
            <a:r>
              <a:rPr lang="en-US" altLang="en-US" sz="1600" b="1" dirty="0"/>
              <a:t>FULL EMPLOYMENT</a:t>
            </a:r>
          </a:p>
          <a:p>
            <a:pPr eaLnBrk="1" hangingPunct="1"/>
            <a:r>
              <a:rPr lang="en-US" altLang="en-US" sz="1600" b="1" dirty="0"/>
              <a:t>AND THEN……………..</a:t>
            </a:r>
          </a:p>
          <a:p>
            <a:pPr eaLnBrk="1" hangingPunct="1"/>
            <a:endParaRPr lang="en-US" altLang="en-US" sz="1600" b="1" dirty="0"/>
          </a:p>
        </p:txBody>
      </p:sp>
      <p:pic>
        <p:nvPicPr>
          <p:cNvPr id="9220" name="Content Placeholder 4" descr="ford-model-t-1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19200"/>
            <a:ext cx="4038600" cy="2533650"/>
          </a:xfrm>
        </p:spPr>
      </p:pic>
      <p:pic>
        <p:nvPicPr>
          <p:cNvPr id="9221" name="Picture 2" descr="1925 Chrysler Rumble Seat Roads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59886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en-US" sz="2000" b="1" dirty="0"/>
              <a:t>D. DEATH &amp; SCANDALS</a:t>
            </a:r>
            <a:br>
              <a:rPr lang="en-US" altLang="en-US" sz="2000" b="1" dirty="0"/>
            </a:br>
            <a:r>
              <a:rPr lang="en-US" altLang="en-US" sz="2000" b="1" dirty="0"/>
              <a:t> “I HAVE NO TROUBLE WITH MY ENEMIES, IT’S MY DAMN FRIENDS THAT KEEP ME UP AT NIGHT” </a:t>
            </a:r>
            <a:br>
              <a:rPr lang="en-US" altLang="en-US" sz="2000" b="1" dirty="0"/>
            </a:br>
            <a:endParaRPr lang="en-US" altLang="en-US" sz="2000" b="1" dirty="0"/>
          </a:p>
        </p:txBody>
      </p:sp>
      <p:sp>
        <p:nvSpPr>
          <p:cNvPr id="2150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-762000" y="1409754"/>
            <a:ext cx="4934607" cy="4800600"/>
          </a:xfrm>
        </p:spPr>
        <p:txBody>
          <a:bodyPr/>
          <a:lstStyle/>
          <a:p>
            <a:pPr marL="914400" lvl="2" indent="0" eaLnBrk="1" hangingPunct="1">
              <a:buFont typeface="Arial" charset="0"/>
              <a:buNone/>
            </a:pPr>
            <a:r>
              <a:rPr lang="en-US" altLang="en-US" sz="1800" b="1" dirty="0"/>
              <a:t>*JULY 1923 VACATION &amp; HEART ATTACK</a:t>
            </a:r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 sz="1800" b="1" dirty="0"/>
              <a:t>*COOLIDGE TOOK OVER</a:t>
            </a:r>
          </a:p>
          <a:p>
            <a:pPr marL="914400" lvl="2" indent="0" eaLnBrk="1" hangingPunct="1">
              <a:buFont typeface="Arial" charset="0"/>
              <a:buNone/>
            </a:pPr>
            <a:endParaRPr lang="en-US" altLang="en-US" sz="1800" b="1" dirty="0"/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 sz="1800" b="1" dirty="0"/>
              <a:t>*1924 INVESTIGATIONS </a:t>
            </a:r>
          </a:p>
          <a:p>
            <a:pPr marL="914400" lvl="2" indent="0" eaLnBrk="1" hangingPunct="1">
              <a:buFont typeface="Arial" charset="0"/>
              <a:buNone/>
            </a:pPr>
            <a:endParaRPr lang="en-US" altLang="en-US" sz="1800" b="1" dirty="0"/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 sz="1800" b="1" dirty="0"/>
              <a:t>*TEAPOT DOME – LEASING OIL RESERVES $$$ - A. FALL JAILED</a:t>
            </a:r>
          </a:p>
          <a:p>
            <a:pPr marL="914400" lvl="2" indent="0" eaLnBrk="1" hangingPunct="1">
              <a:buFont typeface="Arial" charset="0"/>
              <a:buNone/>
            </a:pPr>
            <a:endParaRPr lang="en-US" altLang="en-US" sz="1800" b="1" dirty="0"/>
          </a:p>
          <a:p>
            <a:pPr marL="914400" lvl="2" indent="0" eaLnBrk="1" hangingPunct="1">
              <a:buNone/>
            </a:pPr>
            <a:r>
              <a:rPr lang="en-US" altLang="en-US" sz="1800" b="1" dirty="0"/>
              <a:t>*FORBES CONVICTED OF STEALING FUNDS &amp; FLED TO EUROPE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altLang="en-US" sz="1800" b="1" dirty="0"/>
          </a:p>
          <a:p>
            <a:pPr marL="914400" lvl="2" indent="0" eaLnBrk="1" hangingPunct="1">
              <a:buFont typeface="Arial" charset="0"/>
              <a:buNone/>
            </a:pPr>
            <a:r>
              <a:rPr lang="en-US" altLang="en-US" sz="1800" b="1" dirty="0"/>
              <a:t>*DAUGHERTY ESCAPED CONVICTION IN 2 CRIMINAL TRIALS</a:t>
            </a:r>
          </a:p>
          <a:p>
            <a:pPr marL="914400" lvl="2" indent="0" eaLnBrk="1" hangingPunct="1">
              <a:buFont typeface="Arial" charset="0"/>
              <a:buNone/>
            </a:pPr>
            <a:endParaRPr lang="en-US" altLang="en-US" sz="1800" b="1" dirty="0"/>
          </a:p>
          <a:p>
            <a:pPr marL="914400" lvl="2" indent="0" eaLnBrk="1" hangingPunct="1">
              <a:buFont typeface="Arial" charset="0"/>
              <a:buNone/>
            </a:pPr>
            <a:endParaRPr lang="en-US" altLang="en-US" sz="1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F3DA8-5557-486D-BDD0-6A412DAE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607" y="1310535"/>
            <a:ext cx="5159558" cy="49990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8FBB2-8172-4A85-B41C-B26DC24F4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A9B25-D078-415B-A05C-B7951BE3CF5E}"/>
              </a:ext>
            </a:extLst>
          </p:cNvPr>
          <p:cNvSpPr txBox="1"/>
          <p:nvPr/>
        </p:nvSpPr>
        <p:spPr>
          <a:xfrm>
            <a:off x="5410200" y="6281499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N-</a:t>
            </a:r>
            <a:r>
              <a:rPr lang="en-US" dirty="0" err="1"/>
              <a:t>nothin</a:t>
            </a:r>
            <a:r>
              <a:rPr lang="en-US" dirty="0"/>
              <a:t> to it, I tell you!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marL="838200" indent="-838200" eaLnBrk="1" hangingPunct="1"/>
            <a:r>
              <a:rPr lang="en-US" altLang="en-US" sz="2000" b="1" dirty="0"/>
              <a:t>E. FOREIGN AFFAIRS – INDEPENDENT INTERNATIONALISM</a:t>
            </a:r>
            <a:br>
              <a:rPr lang="en-US" altLang="en-US" sz="2000" b="1" dirty="0"/>
            </a:br>
            <a:r>
              <a:rPr lang="en-US" altLang="en-US" sz="2000" b="1" dirty="0"/>
              <a:t>RETURN TO ISOLATION ?</a:t>
            </a:r>
          </a:p>
        </p:txBody>
      </p:sp>
      <p:sp>
        <p:nvSpPr>
          <p:cNvPr id="20483" name="Rectangle 4"/>
          <p:cNvSpPr>
            <a:spLocks noGrp="1"/>
          </p:cNvSpPr>
          <p:nvPr>
            <p:ph type="body" sz="half" idx="1"/>
          </p:nvPr>
        </p:nvSpPr>
        <p:spPr>
          <a:xfrm>
            <a:off x="33337" y="1143000"/>
            <a:ext cx="4462463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WASHINGTON NAVAL CONFERENCE 1921-1922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1</a:t>
            </a:r>
            <a:r>
              <a:rPr lang="en-US" altLang="en-US" sz="1800" b="1" baseline="30000" dirty="0"/>
              <a:t>ST</a:t>
            </a:r>
            <a:r>
              <a:rPr lang="en-US" altLang="en-US" sz="1800" b="1" dirty="0"/>
              <a:t> EVER DISARMAMENT CONF.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3 PARTS: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5 POWER  TREATY: SPECIFIC RATIO OF BATTLESHIPS – 1</a:t>
            </a:r>
            <a:r>
              <a:rPr lang="en-US" altLang="en-US" sz="1800" b="1" baseline="30000" dirty="0"/>
              <a:t>ST</a:t>
            </a:r>
            <a:r>
              <a:rPr lang="en-US" altLang="en-US" sz="1800" b="1" dirty="0"/>
              <a:t> ATTEMPT AT NAVAL REDUCTION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4 POWER TREATY: CONSULT W/ EA. OTHER BEFORE TAKING ACTION IN E. ASIA – JAPAN #1 THREAT TO U.S. INTERESTS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9 POWER TREATY: INTERNATION-ALIZATION OF OPEN DOOR; RESPECT TERRITORIAL RIGHTS IN CHINA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PEACE THROUGHOUT 20’S BUT ALLOWED FOR JAPANESE EXPANSION</a:t>
            </a:r>
          </a:p>
        </p:txBody>
      </p:sp>
      <p:pic>
        <p:nvPicPr>
          <p:cNvPr id="20484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II. COOLIDGE AS PRESIDENT – CONSERVATISM CONTINUES</a:t>
            </a:r>
            <a:br>
              <a:rPr lang="en-US" altLang="en-US" sz="2000" b="1" dirty="0"/>
            </a:br>
            <a:r>
              <a:rPr lang="en-US" altLang="en-US" sz="2000" b="1" dirty="0"/>
              <a:t>“THE BUSINESS OF AMERICA IS BUSINESS”</a:t>
            </a:r>
          </a:p>
        </p:txBody>
      </p:sp>
      <p:sp>
        <p:nvSpPr>
          <p:cNvPr id="22531" name="Rectangle 5"/>
          <p:cNvSpPr>
            <a:spLocks noGrp="1"/>
          </p:cNvSpPr>
          <p:nvPr>
            <p:ph type="body" sz="half" idx="1"/>
          </p:nvPr>
        </p:nvSpPr>
        <p:spPr>
          <a:xfrm>
            <a:off x="76200" y="1143000"/>
            <a:ext cx="4038600" cy="4983163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PRESIDE BENIGNLY NOT GOVERN </a:t>
            </a:r>
          </a:p>
          <a:p>
            <a:pPr eaLnBrk="1" hangingPunct="1"/>
            <a:r>
              <a:rPr lang="en-US" altLang="en-US" sz="1800" b="1" dirty="0"/>
              <a:t>RAISED ETHICAL TONE IN D.C.</a:t>
            </a:r>
          </a:p>
          <a:p>
            <a:pPr eaLnBrk="1" hangingPunct="1"/>
            <a:r>
              <a:rPr lang="en-US" altLang="en-US" sz="1800" b="1" dirty="0"/>
              <a:t>EPITOMIZED MYTH OF AMERICAN SELF MADE MAN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endParaRPr lang="en-US" altLang="en-US" sz="1800" b="1" dirty="0"/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KEATING-OWEN OVERTURNED</a:t>
            </a:r>
          </a:p>
          <a:p>
            <a:pPr eaLnBrk="1" hangingPunct="1"/>
            <a:r>
              <a:rPr lang="en-US" altLang="en-US" sz="1800" b="1" dirty="0"/>
              <a:t>HIGH TARIFFS</a:t>
            </a:r>
          </a:p>
          <a:p>
            <a:pPr eaLnBrk="1" hangingPunct="1"/>
            <a:r>
              <a:rPr lang="en-US" altLang="en-US" sz="1800" b="1" dirty="0"/>
              <a:t>PROMOTED BUSINESS INTERESTS</a:t>
            </a:r>
          </a:p>
        </p:txBody>
      </p:sp>
      <p:pic>
        <p:nvPicPr>
          <p:cNvPr id="2253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066800"/>
            <a:ext cx="434340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BC4F-CCAB-4336-BFC9-4F269A32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A.1924 </a:t>
            </a:r>
            <a:br>
              <a:rPr lang="en-US" dirty="0"/>
            </a:br>
            <a:r>
              <a:rPr lang="en-US" dirty="0"/>
              <a:t>ELECTION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B3BEA-215B-48DF-A75B-E6A2DF1A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638"/>
            <a:ext cx="5438702" cy="30456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1A2CC-157E-4C79-BD12-355BB93FCDE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3421" y="1752600"/>
            <a:ext cx="3965203" cy="43735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600" b="1" dirty="0"/>
              <a:t>GROWING ECONOMY, NO THREATS, NO CONTEST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DAVIS COMPROMISE CANDIDATE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b="1" dirty="0"/>
              <a:t>LA FOLLETTE 16.6%</a:t>
            </a:r>
          </a:p>
          <a:p>
            <a:r>
              <a:rPr lang="en-US" sz="1600" b="1" dirty="0"/>
              <a:t>DAVIS LOWEST SHARE OF POP VOTE FOR DEMS IN HISTORY</a:t>
            </a: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5493A4-A0A1-4499-9243-852CA8D8A4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38624" y="4190999"/>
            <a:ext cx="4831955" cy="25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99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Words>890</Words>
  <Application>Microsoft Office PowerPoint</Application>
  <PresentationFormat>On-screen Show (4:3)</PresentationFormat>
  <Paragraphs>170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REPUBLICAN ASCENDANCY &amp; A RETURN TO NORMALCY OBJ: TO CONSIDER THE IMPACT OF WWI ON POLITICS IN THE 1920’S</vt:lpstr>
      <vt:lpstr>I. POLITICS IN THE ROARING 20’S   </vt:lpstr>
      <vt:lpstr> 4. DOMESTIC AFFAIRS – MELLON AT THE HELM  </vt:lpstr>
      <vt:lpstr>PowerPoint Presentation</vt:lpstr>
      <vt:lpstr>C. A – U – T - O</vt:lpstr>
      <vt:lpstr>D. DEATH &amp; SCANDALS  “I HAVE NO TROUBLE WITH MY ENEMIES, IT’S MY DAMN FRIENDS THAT KEEP ME UP AT NIGHT”  </vt:lpstr>
      <vt:lpstr>E. FOREIGN AFFAIRS – INDEPENDENT INTERNATIONALISM RETURN TO ISOLATION ?</vt:lpstr>
      <vt:lpstr>II. COOLIDGE AS PRESIDENT – CONSERVATISM CONTINUES “THE BUSINESS OF AMERICA IS BUSINESS”</vt:lpstr>
      <vt:lpstr>A.1924  ELECTION</vt:lpstr>
      <vt:lpstr> B. DOMESTIC AFFAIRS </vt:lpstr>
      <vt:lpstr>C. FOREIGN AFFAIRS  WAR DEBT &amp; REPARATIONS </vt:lpstr>
      <vt:lpstr>III. RISE OF HOOVER</vt:lpstr>
      <vt:lpstr>B. HE’S NOT YOUR FATHER’S REPUBLICAN</vt:lpstr>
      <vt:lpstr>c.  WHAT GOES UP MUST COME DOWN </vt:lpstr>
      <vt:lpstr>D. HOOVER’S RESPONSE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REPUBLICAN LEADERSHIP OF THE 1920’S How did the relationship between big business &amp; the government aid economic growth?</dc:title>
  <dc:creator>Sarah Stuart</dc:creator>
  <cp:lastModifiedBy>Stuart, Sarah</cp:lastModifiedBy>
  <cp:revision>85</cp:revision>
  <cp:lastPrinted>2018-02-08T15:31:02Z</cp:lastPrinted>
  <dcterms:created xsi:type="dcterms:W3CDTF">2011-02-07T16:44:55Z</dcterms:created>
  <dcterms:modified xsi:type="dcterms:W3CDTF">2021-03-04T14:45:21Z</dcterms:modified>
</cp:coreProperties>
</file>