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5" autoAdjust="0"/>
    <p:restoredTop sz="94660"/>
  </p:normalViewPr>
  <p:slideViewPr>
    <p:cSldViewPr snapToGrid="0">
      <p:cViewPr varScale="1">
        <p:scale>
          <a:sx n="91" d="100"/>
          <a:sy n="91" d="100"/>
        </p:scale>
        <p:origin x="2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3476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0379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8338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5415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5931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44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6992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2840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6845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7552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625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3/26/2020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51117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8" r:id="rId5"/>
    <p:sldLayoutId id="2147483663" r:id="rId6"/>
    <p:sldLayoutId id="2147483664" r:id="rId7"/>
    <p:sldLayoutId id="2147483665" r:id="rId8"/>
    <p:sldLayoutId id="2147483666" r:id="rId9"/>
    <p:sldLayoutId id="2147483667" r:id="rId10"/>
    <p:sldLayoutId id="2147483669"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44D90E-6A13-4273-8676-EBCBC87353F6}"/>
              </a:ext>
            </a:extLst>
          </p:cNvPr>
          <p:cNvPicPr>
            <a:picLocks noChangeAspect="1"/>
          </p:cNvPicPr>
          <p:nvPr/>
        </p:nvPicPr>
        <p:blipFill rotWithShape="1">
          <a:blip r:embed="rId4"/>
          <a:srcRect t="15284" b="446"/>
          <a:stretch/>
        </p:blipFill>
        <p:spPr>
          <a:xfrm>
            <a:off x="20" y="-839"/>
            <a:ext cx="12191980" cy="6858000"/>
          </a:xfrm>
          <a:prstGeom prst="rect">
            <a:avLst/>
          </a:prstGeom>
        </p:spPr>
      </p:pic>
      <p:sp useBgFill="1">
        <p:nvSpPr>
          <p:cNvPr id="9"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6"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C8FB7D9-5FB5-401F-AE32-A5283D81CD0D}"/>
              </a:ext>
            </a:extLst>
          </p:cNvPr>
          <p:cNvSpPr>
            <a:spLocks noGrp="1"/>
          </p:cNvSpPr>
          <p:nvPr>
            <p:ph type="ctrTitle"/>
          </p:nvPr>
        </p:nvSpPr>
        <p:spPr>
          <a:xfrm>
            <a:off x="1771132" y="2091263"/>
            <a:ext cx="8649738" cy="2590800"/>
          </a:xfrm>
        </p:spPr>
        <p:txBody>
          <a:bodyPr>
            <a:normAutofit/>
          </a:bodyPr>
          <a:lstStyle/>
          <a:p>
            <a:r>
              <a:rPr lang="en-US" sz="2400" b="1" dirty="0"/>
              <a:t>SOME THOUGHTS ON AP LIVE REVIEW SESSIONS 1 &amp; 2</a:t>
            </a:r>
          </a:p>
        </p:txBody>
      </p:sp>
      <p:sp>
        <p:nvSpPr>
          <p:cNvPr id="3" name="Subtitle 2">
            <a:extLst>
              <a:ext uri="{FF2B5EF4-FFF2-40B4-BE49-F238E27FC236}">
                <a16:creationId xmlns:a16="http://schemas.microsoft.com/office/drawing/2014/main" id="{0F025C86-849F-4C2F-A117-8EBB8594C3D2}"/>
              </a:ext>
            </a:extLst>
          </p:cNvPr>
          <p:cNvSpPr>
            <a:spLocks noGrp="1"/>
          </p:cNvSpPr>
          <p:nvPr>
            <p:ph type="subTitle" idx="1"/>
          </p:nvPr>
        </p:nvSpPr>
        <p:spPr>
          <a:xfrm>
            <a:off x="1771130" y="4682062"/>
            <a:ext cx="8652788" cy="457201"/>
          </a:xfrm>
        </p:spPr>
        <p:txBody>
          <a:bodyPr>
            <a:normAutofit/>
          </a:bodyPr>
          <a:lstStyle/>
          <a:p>
            <a:endParaRPr lang="en-US"/>
          </a:p>
        </p:txBody>
      </p:sp>
      <p:sp>
        <p:nvSpPr>
          <p:cNvPr id="18"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C1196B36-128D-4504-B72F-577D49B2B2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20637298"/>
      </p:ext>
    </p:extLst>
  </p:cSld>
  <p:clrMapOvr>
    <a:masterClrMapping/>
  </p:clrMapOvr>
  <mc:AlternateContent xmlns:mc="http://schemas.openxmlformats.org/markup-compatibility/2006">
    <mc:Choice xmlns:p14="http://schemas.microsoft.com/office/powerpoint/2010/main" Requires="p14">
      <p:transition spd="slow" p14:dur="2000" advTm="24008"/>
    </mc:Choice>
    <mc:Fallback>
      <p:transition spd="slow" advTm="24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FEE8-F4EA-41D3-91E7-18E90F59AFE5}"/>
              </a:ext>
            </a:extLst>
          </p:cNvPr>
          <p:cNvSpPr>
            <a:spLocks noGrp="1"/>
          </p:cNvSpPr>
          <p:nvPr>
            <p:ph type="title"/>
          </p:nvPr>
        </p:nvSpPr>
        <p:spPr/>
        <p:txBody>
          <a:bodyPr/>
          <a:lstStyle/>
          <a:p>
            <a:pPr algn="ctr"/>
            <a:r>
              <a:rPr lang="en-US" b="1" dirty="0"/>
              <a:t>I. SKILLS</a:t>
            </a:r>
          </a:p>
        </p:txBody>
      </p:sp>
      <p:sp>
        <p:nvSpPr>
          <p:cNvPr id="3" name="Content Placeholder 2">
            <a:extLst>
              <a:ext uri="{FF2B5EF4-FFF2-40B4-BE49-F238E27FC236}">
                <a16:creationId xmlns:a16="http://schemas.microsoft.com/office/drawing/2014/main" id="{262BE1DE-5212-4D62-9BB5-8EEEEC5553F2}"/>
              </a:ext>
            </a:extLst>
          </p:cNvPr>
          <p:cNvSpPr>
            <a:spLocks noGrp="1"/>
          </p:cNvSpPr>
          <p:nvPr>
            <p:ph idx="1"/>
          </p:nvPr>
        </p:nvSpPr>
        <p:spPr>
          <a:xfrm>
            <a:off x="1066800" y="2103120"/>
            <a:ext cx="9643241" cy="3849624"/>
          </a:xfrm>
        </p:spPr>
        <p:txBody>
          <a:bodyPr/>
          <a:lstStyle/>
          <a:p>
            <a:r>
              <a:rPr lang="en-US" b="1" dirty="0"/>
              <a:t>A. DOCUMENT ANALYSIS: USEFUL FOR SAQ &amp; DBQ</a:t>
            </a:r>
          </a:p>
          <a:p>
            <a:pPr marL="0" indent="0">
              <a:buNone/>
            </a:pPr>
            <a:endParaRPr lang="en-US" dirty="0"/>
          </a:p>
          <a:p>
            <a:r>
              <a:rPr lang="en-US" dirty="0"/>
              <a:t>1. WHEN FACED WITH AN IMAGE REMEMBER:</a:t>
            </a:r>
          </a:p>
          <a:p>
            <a:pPr lvl="1"/>
            <a:r>
              <a:rPr lang="en-US" dirty="0"/>
              <a:t>POINT OF VIEW – WHAT IS MESSAGE?</a:t>
            </a:r>
          </a:p>
          <a:p>
            <a:pPr lvl="1"/>
            <a:r>
              <a:rPr lang="en-US" dirty="0"/>
              <a:t>PURPOSE – REASON FOR IMAGE</a:t>
            </a:r>
          </a:p>
          <a:p>
            <a:pPr lvl="1"/>
            <a:r>
              <a:rPr lang="en-US" dirty="0"/>
              <a:t>AUDIENCE</a:t>
            </a:r>
          </a:p>
          <a:p>
            <a:pPr lvl="1"/>
            <a:r>
              <a:rPr lang="en-US" dirty="0"/>
              <a:t>AUTHOR</a:t>
            </a:r>
          </a:p>
        </p:txBody>
      </p:sp>
      <p:pic>
        <p:nvPicPr>
          <p:cNvPr id="5" name="Audio 4">
            <a:hlinkClick r:id="" action="ppaction://media"/>
            <a:extLst>
              <a:ext uri="{FF2B5EF4-FFF2-40B4-BE49-F238E27FC236}">
                <a16:creationId xmlns:a16="http://schemas.microsoft.com/office/drawing/2014/main" id="{AC6F9A06-4A10-42BA-A5B2-89FCBD195C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81230578"/>
      </p:ext>
    </p:extLst>
  </p:cSld>
  <p:clrMapOvr>
    <a:masterClrMapping/>
  </p:clrMapOvr>
  <mc:AlternateContent xmlns:mc="http://schemas.openxmlformats.org/markup-compatibility/2006">
    <mc:Choice xmlns:p14="http://schemas.microsoft.com/office/powerpoint/2010/main" Requires="p14">
      <p:transition spd="slow" p14:dur="2000" advTm="51936"/>
    </mc:Choice>
    <mc:Fallback>
      <p:transition spd="slow" advTm="51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6469AB9-3606-437F-959E-F0AE68144429}"/>
              </a:ext>
            </a:extLst>
          </p:cNvPr>
          <p:cNvPicPr>
            <a:picLocks noGrp="1" noChangeAspect="1"/>
          </p:cNvPicPr>
          <p:nvPr>
            <p:ph sz="half" idx="1"/>
          </p:nvPr>
        </p:nvPicPr>
        <p:blipFill>
          <a:blip r:embed="rId4"/>
          <a:stretch>
            <a:fillRect/>
          </a:stretch>
        </p:blipFill>
        <p:spPr>
          <a:xfrm>
            <a:off x="1082372" y="935422"/>
            <a:ext cx="3743512" cy="4916104"/>
          </a:xfrm>
          <a:prstGeom prst="rect">
            <a:avLst/>
          </a:prstGeom>
        </p:spPr>
      </p:pic>
      <p:sp>
        <p:nvSpPr>
          <p:cNvPr id="6" name="Content Placeholder 5">
            <a:extLst>
              <a:ext uri="{FF2B5EF4-FFF2-40B4-BE49-F238E27FC236}">
                <a16:creationId xmlns:a16="http://schemas.microsoft.com/office/drawing/2014/main" id="{315D0E87-6BEB-4781-90CC-1459214E1B48}"/>
              </a:ext>
            </a:extLst>
          </p:cNvPr>
          <p:cNvSpPr>
            <a:spLocks noGrp="1"/>
          </p:cNvSpPr>
          <p:nvPr>
            <p:ph sz="half" idx="2"/>
          </p:nvPr>
        </p:nvSpPr>
        <p:spPr>
          <a:xfrm>
            <a:off x="5938345" y="935422"/>
            <a:ext cx="5186855" cy="4916738"/>
          </a:xfrm>
        </p:spPr>
        <p:txBody>
          <a:bodyPr/>
          <a:lstStyle/>
          <a:p>
            <a:r>
              <a:rPr lang="en-US" dirty="0"/>
              <a:t>POINT OF VIEW? </a:t>
            </a:r>
          </a:p>
          <a:p>
            <a:r>
              <a:rPr lang="en-US" dirty="0"/>
              <a:t>Everyone needs to help during wartime – total war</a:t>
            </a:r>
          </a:p>
          <a:p>
            <a:r>
              <a:rPr lang="en-US" dirty="0"/>
              <a:t>Women have always stepped up to do their part from Revolutionary War to WWII</a:t>
            </a:r>
          </a:p>
          <a:p>
            <a:r>
              <a:rPr lang="en-US" dirty="0"/>
              <a:t>PURPOSE?</a:t>
            </a:r>
          </a:p>
          <a:p>
            <a:r>
              <a:rPr lang="en-US" dirty="0"/>
              <a:t>Get able bodied women into factories</a:t>
            </a:r>
          </a:p>
          <a:p>
            <a:r>
              <a:rPr lang="en-US" dirty="0"/>
              <a:t>Need for tremendous materials for war</a:t>
            </a:r>
          </a:p>
          <a:p>
            <a:r>
              <a:rPr lang="en-US" dirty="0"/>
              <a:t>Most men off to war</a:t>
            </a:r>
          </a:p>
          <a:p>
            <a:r>
              <a:rPr lang="en-US" dirty="0"/>
              <a:t>AUDIENCE?</a:t>
            </a:r>
          </a:p>
          <a:p>
            <a:r>
              <a:rPr lang="en-US" dirty="0"/>
              <a:t>Women</a:t>
            </a:r>
          </a:p>
          <a:p>
            <a:r>
              <a:rPr lang="en-US" dirty="0"/>
              <a:t>AUTHOR?</a:t>
            </a:r>
          </a:p>
          <a:p>
            <a:r>
              <a:rPr lang="en-US" dirty="0"/>
              <a:t>Government most likely, need to keep pace with demands for war</a:t>
            </a:r>
          </a:p>
          <a:p>
            <a:endParaRPr lang="en-US" dirty="0"/>
          </a:p>
          <a:p>
            <a:endParaRPr lang="en-US" dirty="0"/>
          </a:p>
          <a:p>
            <a:endParaRPr lang="en-US" dirty="0"/>
          </a:p>
        </p:txBody>
      </p:sp>
      <p:pic>
        <p:nvPicPr>
          <p:cNvPr id="2" name="Audio 1">
            <a:hlinkClick r:id="" action="ppaction://media"/>
            <a:extLst>
              <a:ext uri="{FF2B5EF4-FFF2-40B4-BE49-F238E27FC236}">
                <a16:creationId xmlns:a16="http://schemas.microsoft.com/office/drawing/2014/main" id="{404F3039-800A-41DD-B48A-2DC3210E62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2205611"/>
      </p:ext>
    </p:extLst>
  </p:cSld>
  <p:clrMapOvr>
    <a:masterClrMapping/>
  </p:clrMapOvr>
  <mc:AlternateContent xmlns:mc="http://schemas.openxmlformats.org/markup-compatibility/2006">
    <mc:Choice xmlns:p14="http://schemas.microsoft.com/office/powerpoint/2010/main" Requires="p14">
      <p:transition spd="slow" p14:dur="2000" advTm="66921"/>
    </mc:Choice>
    <mc:Fallback>
      <p:transition spd="slow" advTm="66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AE28B-4DA3-49CE-A8F5-5A794E7540B8}"/>
              </a:ext>
            </a:extLst>
          </p:cNvPr>
          <p:cNvSpPr>
            <a:spLocks noGrp="1"/>
          </p:cNvSpPr>
          <p:nvPr>
            <p:ph sz="half" idx="1"/>
          </p:nvPr>
        </p:nvSpPr>
        <p:spPr>
          <a:xfrm>
            <a:off x="1066800" y="777766"/>
            <a:ext cx="4663440" cy="5074394"/>
          </a:xfrm>
        </p:spPr>
        <p:txBody>
          <a:bodyPr/>
          <a:lstStyle/>
          <a:p>
            <a:r>
              <a:rPr lang="en-US" dirty="0"/>
              <a:t>2. FACTS &amp; INFO FOR ANALYSIS</a:t>
            </a:r>
          </a:p>
          <a:p>
            <a:endParaRPr lang="en-US" dirty="0"/>
          </a:p>
          <a:p>
            <a:r>
              <a:rPr lang="en-US" dirty="0"/>
              <a:t>What are similarities between women during Revolutionary War &amp; WWII in terms of their roles in the war effort?</a:t>
            </a:r>
          </a:p>
          <a:p>
            <a:r>
              <a:rPr lang="en-US" dirty="0"/>
              <a:t>Republican Motherhood ideal Rev War</a:t>
            </a:r>
          </a:p>
          <a:p>
            <a:r>
              <a:rPr lang="en-US" dirty="0"/>
              <a:t>Increased eco independence WWII</a:t>
            </a:r>
          </a:p>
          <a:p>
            <a:r>
              <a:rPr lang="en-US" dirty="0"/>
              <a:t>Traditional role continued post Rev War</a:t>
            </a:r>
          </a:p>
          <a:p>
            <a:r>
              <a:rPr lang="en-US" dirty="0"/>
              <a:t>Women realized freedom, opportunity, pride they felt in assisting war effort but also, faced societies traditional views that forced many back into the home after the war</a:t>
            </a:r>
          </a:p>
        </p:txBody>
      </p:sp>
      <p:pic>
        <p:nvPicPr>
          <p:cNvPr id="5" name="Content Placeholder 4">
            <a:extLst>
              <a:ext uri="{FF2B5EF4-FFF2-40B4-BE49-F238E27FC236}">
                <a16:creationId xmlns:a16="http://schemas.microsoft.com/office/drawing/2014/main" id="{32D60F66-E1B5-45A6-9312-1222A8221B29}"/>
              </a:ext>
            </a:extLst>
          </p:cNvPr>
          <p:cNvPicPr>
            <a:picLocks noGrp="1" noChangeAspect="1"/>
          </p:cNvPicPr>
          <p:nvPr>
            <p:ph sz="half" idx="2"/>
          </p:nvPr>
        </p:nvPicPr>
        <p:blipFill>
          <a:blip r:embed="rId4"/>
          <a:stretch>
            <a:fillRect/>
          </a:stretch>
        </p:blipFill>
        <p:spPr>
          <a:xfrm>
            <a:off x="7367310" y="1387366"/>
            <a:ext cx="3396522" cy="4464159"/>
          </a:xfrm>
          <a:prstGeom prst="rect">
            <a:avLst/>
          </a:prstGeom>
        </p:spPr>
      </p:pic>
      <p:pic>
        <p:nvPicPr>
          <p:cNvPr id="2" name="Audio 1">
            <a:hlinkClick r:id="" action="ppaction://media"/>
            <a:extLst>
              <a:ext uri="{FF2B5EF4-FFF2-40B4-BE49-F238E27FC236}">
                <a16:creationId xmlns:a16="http://schemas.microsoft.com/office/drawing/2014/main" id="{55B8A7D1-8F7E-44BF-B23C-188F3D15EA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1328761"/>
      </p:ext>
    </p:extLst>
  </p:cSld>
  <p:clrMapOvr>
    <a:masterClrMapping/>
  </p:clrMapOvr>
  <mc:AlternateContent xmlns:mc="http://schemas.openxmlformats.org/markup-compatibility/2006">
    <mc:Choice xmlns:p14="http://schemas.microsoft.com/office/powerpoint/2010/main" Requires="p14">
      <p:transition spd="slow" p14:dur="2000" advTm="91629"/>
    </mc:Choice>
    <mc:Fallback>
      <p:transition spd="slow" advTm="91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944240-2CC1-44B6-B3ED-78F205A91666}"/>
              </a:ext>
            </a:extLst>
          </p:cNvPr>
          <p:cNvSpPr>
            <a:spLocks noGrp="1"/>
          </p:cNvSpPr>
          <p:nvPr>
            <p:ph type="title"/>
          </p:nvPr>
        </p:nvSpPr>
        <p:spPr>
          <a:xfrm>
            <a:off x="1066800" y="642594"/>
            <a:ext cx="10058400" cy="692220"/>
          </a:xfrm>
        </p:spPr>
        <p:txBody>
          <a:bodyPr>
            <a:normAutofit/>
          </a:bodyPr>
          <a:lstStyle/>
          <a:p>
            <a:pPr algn="ctr"/>
            <a:r>
              <a:rPr lang="en-US" sz="1800" b="1" dirty="0"/>
              <a:t>B. COMPARE &amp; CONTRAST</a:t>
            </a:r>
          </a:p>
        </p:txBody>
      </p:sp>
      <p:sp>
        <p:nvSpPr>
          <p:cNvPr id="8" name="Content Placeholder 7">
            <a:extLst>
              <a:ext uri="{FF2B5EF4-FFF2-40B4-BE49-F238E27FC236}">
                <a16:creationId xmlns:a16="http://schemas.microsoft.com/office/drawing/2014/main" id="{8926F8DB-574F-4A14-8ECA-30EA0B2FF6C6}"/>
              </a:ext>
            </a:extLst>
          </p:cNvPr>
          <p:cNvSpPr>
            <a:spLocks noGrp="1"/>
          </p:cNvSpPr>
          <p:nvPr>
            <p:ph idx="1"/>
          </p:nvPr>
        </p:nvSpPr>
        <p:spPr>
          <a:xfrm>
            <a:off x="1066800" y="1408386"/>
            <a:ext cx="10058400" cy="4544358"/>
          </a:xfrm>
        </p:spPr>
        <p:txBody>
          <a:bodyPr/>
          <a:lstStyle/>
          <a:p>
            <a:r>
              <a:rPr lang="en-US" dirty="0"/>
              <a:t>This can apply to similar issues, political, economic, foreign policy, social (women, Native Americans, African Americans, religion, etc.) in the same or different time periods</a:t>
            </a:r>
          </a:p>
          <a:p>
            <a:r>
              <a:rPr lang="en-US" dirty="0"/>
              <a:t>It can be used in an LEQ or SAQ (historical interpretation)</a:t>
            </a:r>
          </a:p>
          <a:p>
            <a:r>
              <a:rPr lang="en-US" dirty="0"/>
              <a:t>When asked for ‘difference’ in interpretation you CANNOT just quote from the passage.  Any info. given to you by the AP (quotes from historians or historical figures) can’t be used by you for credit. </a:t>
            </a:r>
          </a:p>
          <a:p>
            <a:r>
              <a:rPr lang="en-US" dirty="0"/>
              <a:t>When asked to BRIEFLY DESCRIBE you must describe/explain you can’t just say one was a red stripe and the other was a white stripe on the American Flag.  The description is </a:t>
            </a:r>
            <a:r>
              <a:rPr lang="en-US" b="1" i="1" dirty="0"/>
              <a:t>White signifies purity and innocence, Red, hardiness &amp; </a:t>
            </a:r>
            <a:r>
              <a:rPr lang="en-US" b="1" i="1" dirty="0" err="1"/>
              <a:t>valour</a:t>
            </a:r>
            <a:r>
              <a:rPr lang="en-US" b="1" i="1" dirty="0"/>
              <a:t>.  </a:t>
            </a:r>
          </a:p>
          <a:p>
            <a:r>
              <a:rPr lang="en-US" dirty="0"/>
              <a:t>Let’s look at an SAQ – perhaps read the questions first before you read the quotes, look at the people and the dates to help place quotes in context</a:t>
            </a:r>
          </a:p>
          <a:p>
            <a:endParaRPr lang="en-US" dirty="0"/>
          </a:p>
          <a:p>
            <a:pPr marL="0" indent="0">
              <a:buNone/>
            </a:pPr>
            <a:endParaRPr lang="en-US" dirty="0"/>
          </a:p>
        </p:txBody>
      </p:sp>
    </p:spTree>
    <p:extLst>
      <p:ext uri="{BB962C8B-B14F-4D97-AF65-F5344CB8AC3E}">
        <p14:creationId xmlns:p14="http://schemas.microsoft.com/office/powerpoint/2010/main" val="3559354414"/>
      </p:ext>
    </p:extLst>
  </p:cSld>
  <p:clrMapOvr>
    <a:masterClrMapping/>
  </p:clrMapOvr>
  <mc:AlternateContent xmlns:mc="http://schemas.openxmlformats.org/markup-compatibility/2006">
    <mc:Choice xmlns:p14="http://schemas.microsoft.com/office/powerpoint/2010/main" Requires="p14">
      <p:transition spd="slow" p14:dur="2000" advTm="160"/>
    </mc:Choice>
    <mc:Fallback>
      <p:transition spd="slow" advTm="1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C3820E-497E-4994-849C-17E615040329}"/>
              </a:ext>
            </a:extLst>
          </p:cNvPr>
          <p:cNvSpPr/>
          <p:nvPr/>
        </p:nvSpPr>
        <p:spPr>
          <a:xfrm>
            <a:off x="331075" y="335845"/>
            <a:ext cx="11529849" cy="6186309"/>
          </a:xfrm>
          <a:prstGeom prst="rect">
            <a:avLst/>
          </a:prstGeom>
        </p:spPr>
        <p:txBody>
          <a:bodyPr wrap="square">
            <a:spAutoFit/>
          </a:bodyPr>
          <a:lstStyle/>
          <a:p>
            <a:r>
              <a:rPr lang="en-US" dirty="0"/>
              <a:t>“As to the history of the revolution, my ideas may be peculiar, perhaps singular. What do we mean by the revolution? The war? That was no part of the revolution; it was only an effect and consequence of it. The revolution was in the minds of the people, and this was effected from 1760 to 1775, in the course of fifteen years, before a drop of blood was shed at Lexington.”</a:t>
            </a:r>
          </a:p>
          <a:p>
            <a:r>
              <a:rPr lang="en-US" dirty="0"/>
              <a:t> Former president John Adams to former president Thomas Jefferson, August 1815 </a:t>
            </a:r>
          </a:p>
          <a:p>
            <a:endParaRPr lang="en-US" dirty="0"/>
          </a:p>
          <a:p>
            <a:r>
              <a:rPr lang="en-US" dirty="0"/>
              <a:t>“There is nothing more common than to confound the terms of the American Revolution with those of the late American war. The American war is over: but this is far from being the case with the American Revolution. On the contrary, nothing but the first act of the great drama is closed. It remains yet to establish and perfect our new forms of government; and to prepare the principles, morals, and manners of our citizens, for these forms of government, after they are established and brought to perfection.” Benjamin Rush, signer of the Declaration of Independence and delegate to the Continental Congress, January 1787</a:t>
            </a:r>
          </a:p>
          <a:p>
            <a:endParaRPr lang="en-US" dirty="0"/>
          </a:p>
          <a:p>
            <a:endParaRPr lang="en-US" dirty="0"/>
          </a:p>
          <a:p>
            <a:r>
              <a:rPr lang="en-US" dirty="0"/>
              <a:t>Using the excerpts, answer (a), (b), and (c). </a:t>
            </a:r>
          </a:p>
          <a:p>
            <a:pPr marL="342900" indent="-342900">
              <a:buAutoNum type="alphaLcParenR"/>
            </a:pPr>
            <a:r>
              <a:rPr lang="en-US" dirty="0"/>
              <a:t>Briefly describe ONE </a:t>
            </a:r>
            <a:r>
              <a:rPr lang="en-US" b="1" u="sng" dirty="0"/>
              <a:t>significant difference </a:t>
            </a:r>
            <a:r>
              <a:rPr lang="en-US" dirty="0"/>
              <a:t>between Adams’ understanding and Rush’s understanding of the American Revolution. </a:t>
            </a:r>
          </a:p>
          <a:p>
            <a:pPr marL="342900" indent="-342900">
              <a:buAutoNum type="alphaLcParenR"/>
            </a:pPr>
            <a:r>
              <a:rPr lang="en-US" dirty="0"/>
              <a:t>Briefly explain how ONE specific historical event or development from the period between 1760 and 1800 could be used to support Adams’ interpretation. </a:t>
            </a:r>
          </a:p>
          <a:p>
            <a:pPr marL="342900" indent="-342900">
              <a:buAutoNum type="alphaLcParenR"/>
            </a:pPr>
            <a:r>
              <a:rPr lang="en-US" dirty="0"/>
              <a:t>Briefly explain how ONE specific historical event or development from the period between 1760 and 1800 could be used to support Rush’s interpretation</a:t>
            </a:r>
          </a:p>
          <a:p>
            <a:pPr marL="342900" indent="-342900">
              <a:buAutoNum type="alphaLcParenR"/>
            </a:pPr>
            <a:endParaRPr lang="en-US" dirty="0"/>
          </a:p>
          <a:p>
            <a:r>
              <a:rPr lang="en-US" b="1" dirty="0">
                <a:solidFill>
                  <a:srgbClr val="FF0000"/>
                </a:solidFill>
              </a:rPr>
              <a:t>So, take a few minutes to list 2 significant differences, &amp; come up with 2 events/developments each for b &amp; c then compare them to the rubric.</a:t>
            </a:r>
          </a:p>
        </p:txBody>
      </p:sp>
      <p:pic>
        <p:nvPicPr>
          <p:cNvPr id="2" name="Audio 1">
            <a:hlinkClick r:id="" action="ppaction://media"/>
            <a:extLst>
              <a:ext uri="{FF2B5EF4-FFF2-40B4-BE49-F238E27FC236}">
                <a16:creationId xmlns:a16="http://schemas.microsoft.com/office/drawing/2014/main" id="{73D4C057-6CA0-44D6-9705-12C5E50544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70254127"/>
      </p:ext>
    </p:extLst>
  </p:cSld>
  <p:clrMapOvr>
    <a:masterClrMapping/>
  </p:clrMapOvr>
  <mc:AlternateContent xmlns:mc="http://schemas.openxmlformats.org/markup-compatibility/2006">
    <mc:Choice xmlns:p14="http://schemas.microsoft.com/office/powerpoint/2010/main" Requires="p14">
      <p:transition spd="slow" p14:dur="2000" advTm="38196"/>
    </mc:Choice>
    <mc:Fallback>
      <p:transition spd="slow" advTm="38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59389-F437-4225-BB63-0C26043E3803}"/>
              </a:ext>
            </a:extLst>
          </p:cNvPr>
          <p:cNvSpPr>
            <a:spLocks noGrp="1"/>
          </p:cNvSpPr>
          <p:nvPr>
            <p:ph idx="1"/>
          </p:nvPr>
        </p:nvSpPr>
        <p:spPr>
          <a:xfrm>
            <a:off x="1066800" y="504497"/>
            <a:ext cx="10058400" cy="5448247"/>
          </a:xfrm>
        </p:spPr>
        <p:txBody>
          <a:bodyPr/>
          <a:lstStyle/>
          <a:p>
            <a:r>
              <a:rPr lang="en-US" b="1" dirty="0"/>
              <a:t>A.  Possible options:</a:t>
            </a:r>
          </a:p>
          <a:p>
            <a:r>
              <a:rPr lang="en-US" b="1" dirty="0"/>
              <a:t>Adams thought the </a:t>
            </a:r>
            <a:r>
              <a:rPr lang="en-US" b="1" u="sng" dirty="0"/>
              <a:t>revolutionary spirit that led to fighting was the revolution</a:t>
            </a:r>
            <a:r>
              <a:rPr lang="en-US" b="1" dirty="0"/>
              <a:t>; out of a growing resistance to British regulation, the </a:t>
            </a:r>
            <a:r>
              <a:rPr lang="en-US" b="1" u="sng" dirty="0"/>
              <a:t>emergence of an American identity completed the revolution</a:t>
            </a:r>
          </a:p>
          <a:p>
            <a:r>
              <a:rPr lang="en-US" b="1" dirty="0"/>
              <a:t>Rush argued the revolution was changing political systems &amp; seeing if this new form of government could work, </a:t>
            </a:r>
            <a:r>
              <a:rPr lang="en-US" b="1" u="sng" dirty="0"/>
              <a:t>the revolution came after the fighting ended</a:t>
            </a:r>
          </a:p>
          <a:p>
            <a:endParaRPr lang="en-US" b="1" u="sng" dirty="0"/>
          </a:p>
          <a:p>
            <a:r>
              <a:rPr lang="en-US" b="1" dirty="0"/>
              <a:t>B. Growing separateness from Britain: “American Mind”, end of Salutary Neglect</a:t>
            </a:r>
          </a:p>
          <a:p>
            <a:r>
              <a:rPr lang="en-US" b="1" dirty="0"/>
              <a:t>Stamp Act, Stamp Act Congress, &amp; public demonstrations, including Sons of Liberty</a:t>
            </a:r>
          </a:p>
          <a:p>
            <a:r>
              <a:rPr lang="en-US" b="1" dirty="0"/>
              <a:t>Movement to boycott British goods</a:t>
            </a:r>
          </a:p>
          <a:p>
            <a:r>
              <a:rPr lang="en-US" b="1" dirty="0"/>
              <a:t>Boston Tea Party &amp; Intolerable Acts</a:t>
            </a:r>
          </a:p>
          <a:p>
            <a:r>
              <a:rPr lang="en-US" b="1" dirty="0"/>
              <a:t>Common Sense by T. Paine</a:t>
            </a:r>
          </a:p>
          <a:p>
            <a:r>
              <a:rPr lang="en-US" b="1" dirty="0"/>
              <a:t>Declaration of Independence, list of grievances 1760-1775</a:t>
            </a:r>
          </a:p>
        </p:txBody>
      </p:sp>
      <p:pic>
        <p:nvPicPr>
          <p:cNvPr id="2" name="Audio 1">
            <a:hlinkClick r:id="" action="ppaction://media"/>
            <a:extLst>
              <a:ext uri="{FF2B5EF4-FFF2-40B4-BE49-F238E27FC236}">
                <a16:creationId xmlns:a16="http://schemas.microsoft.com/office/drawing/2014/main" id="{D31CA82C-65D2-46D7-8CCC-ADC88EADE9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96706728"/>
      </p:ext>
    </p:extLst>
  </p:cSld>
  <p:clrMapOvr>
    <a:masterClrMapping/>
  </p:clrMapOvr>
  <mc:AlternateContent xmlns:mc="http://schemas.openxmlformats.org/markup-compatibility/2006">
    <mc:Choice xmlns:p14="http://schemas.microsoft.com/office/powerpoint/2010/main" Requires="p14">
      <p:transition spd="slow" p14:dur="2000" advTm="62737"/>
    </mc:Choice>
    <mc:Fallback>
      <p:transition spd="slow" advTm="62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4D180-F2F0-4999-9B09-4AF57AB754D2}"/>
              </a:ext>
            </a:extLst>
          </p:cNvPr>
          <p:cNvSpPr>
            <a:spLocks noGrp="1"/>
          </p:cNvSpPr>
          <p:nvPr>
            <p:ph idx="1"/>
          </p:nvPr>
        </p:nvSpPr>
        <p:spPr>
          <a:xfrm>
            <a:off x="1066800" y="579863"/>
            <a:ext cx="10058400" cy="5372881"/>
          </a:xfrm>
        </p:spPr>
        <p:txBody>
          <a:bodyPr/>
          <a:lstStyle/>
          <a:p>
            <a:r>
              <a:rPr lang="en-US" b="1" dirty="0"/>
              <a:t>C. republican form of gov’t, American Identity, nationalism developed during &amp; after the war</a:t>
            </a:r>
          </a:p>
          <a:p>
            <a:r>
              <a:rPr lang="en-US" b="1" dirty="0"/>
              <a:t>Declaration of Independence; statement of principles, morals as basis of government</a:t>
            </a:r>
          </a:p>
          <a:p>
            <a:r>
              <a:rPr lang="en-US" b="1" dirty="0"/>
              <a:t>Articles of Confederation – State power over federal power</a:t>
            </a:r>
          </a:p>
          <a:p>
            <a:r>
              <a:rPr lang="en-US" b="1" dirty="0"/>
              <a:t>Slavery issue, 3/5ths, NW Ordinance</a:t>
            </a:r>
          </a:p>
          <a:p>
            <a:r>
              <a:rPr lang="en-US" b="1" dirty="0"/>
              <a:t>Constitutional Convention &amp; US Constitution ratification</a:t>
            </a:r>
          </a:p>
          <a:p>
            <a:r>
              <a:rPr lang="en-US" b="1" dirty="0"/>
              <a:t>Bill of Rights</a:t>
            </a:r>
          </a:p>
          <a:p>
            <a:r>
              <a:rPr lang="en-US" b="1" dirty="0"/>
              <a:t>Election of George Washington, cabinet formation, Jay’s Treaty</a:t>
            </a:r>
          </a:p>
          <a:p>
            <a:r>
              <a:rPr lang="en-US" b="1" dirty="0"/>
              <a:t>Election 1800 – we are all Federalists we are all Republicans</a:t>
            </a:r>
          </a:p>
          <a:p>
            <a:r>
              <a:rPr lang="en-US" b="1" dirty="0"/>
              <a:t>Development </a:t>
            </a:r>
            <a:r>
              <a:rPr lang="en-US" b="1"/>
              <a:t>of the 2 party system</a:t>
            </a:r>
            <a:endParaRPr lang="en-US" b="1" dirty="0"/>
          </a:p>
        </p:txBody>
      </p:sp>
      <p:pic>
        <p:nvPicPr>
          <p:cNvPr id="2" name="Audio 1">
            <a:hlinkClick r:id="" action="ppaction://media"/>
            <a:extLst>
              <a:ext uri="{FF2B5EF4-FFF2-40B4-BE49-F238E27FC236}">
                <a16:creationId xmlns:a16="http://schemas.microsoft.com/office/drawing/2014/main" id="{31F6910D-C7B3-4D0E-9C3D-F7DEE54869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77629720"/>
      </p:ext>
    </p:extLst>
  </p:cSld>
  <p:clrMapOvr>
    <a:masterClrMapping/>
  </p:clrMapOvr>
  <mc:AlternateContent xmlns:mc="http://schemas.openxmlformats.org/markup-compatibility/2006">
    <mc:Choice xmlns:p14="http://schemas.microsoft.com/office/powerpoint/2010/main" Requires="p14">
      <p:transition spd="slow" p14:dur="2000" advTm="46698"/>
    </mc:Choice>
    <mc:Fallback>
      <p:transition spd="slow" advTm="46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2425"/>
      </a:dk2>
      <a:lt2>
        <a:srgbClr val="E6E2E8"/>
      </a:lt2>
      <a:accent1>
        <a:srgbClr val="6CB246"/>
      </a:accent1>
      <a:accent2>
        <a:srgbClr val="92AB39"/>
      </a:accent2>
      <a:accent3>
        <a:srgbClr val="B5A047"/>
      </a:accent3>
      <a:accent4>
        <a:srgbClr val="B1693B"/>
      </a:accent4>
      <a:accent5>
        <a:srgbClr val="C34D50"/>
      </a:accent5>
      <a:accent6>
        <a:srgbClr val="B13B6F"/>
      </a:accent6>
      <a:hlink>
        <a:srgbClr val="C05543"/>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64</TotalTime>
  <Words>877</Words>
  <Application>Microsoft Office PowerPoint</Application>
  <PresentationFormat>Widescreen</PresentationFormat>
  <Paragraphs>65</Paragraphs>
  <Slides>8</Slides>
  <Notes>0</Notes>
  <HiddenSlides>0</HiddenSlides>
  <MMClips>7</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Garamond</vt:lpstr>
      <vt:lpstr>SavonVTI</vt:lpstr>
      <vt:lpstr>SOME THOUGHTS ON AP LIVE REVIEW SESSIONS 1 &amp; 2</vt:lpstr>
      <vt:lpstr>I. SKILLS</vt:lpstr>
      <vt:lpstr>PowerPoint Presentation</vt:lpstr>
      <vt:lpstr>PowerPoint Presentation</vt:lpstr>
      <vt:lpstr>B. COMPARE &amp; CONTRAST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THOUGHTS ON AP LIVE REVIEW SESSIONS 1 &amp; 2</dc:title>
  <dc:creator>eric fetkenhour</dc:creator>
  <cp:lastModifiedBy>eric fetkenhour</cp:lastModifiedBy>
  <cp:revision>8</cp:revision>
  <dcterms:created xsi:type="dcterms:W3CDTF">2020-03-26T17:23:10Z</dcterms:created>
  <dcterms:modified xsi:type="dcterms:W3CDTF">2020-03-26T19:00:58Z</dcterms:modified>
</cp:coreProperties>
</file>