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135B-32D2-4441-AADF-AB8CD060A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5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1930-A9A6-447E-B693-90C2BE339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48DB-9753-4E00-9650-9D3697A44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5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E9605-DAE1-47A9-AAA1-9A527134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85B4-131E-45F4-A9CA-0B616A4F7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6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7B-57B1-4FA1-AF8A-03E9DE9DF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6854-B044-4C1D-ABA2-A1F14A7C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CF54-B1C3-4202-BDB2-1D93C8EA9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2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FA355-6004-4E75-B001-BA03907B0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5A6A2-3A4C-45A7-97FD-6E313D919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9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5763-8AC7-44DD-A62F-D5A0EDEFB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B936-AFBE-46E4-BA3D-B3E8C05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226CC-0DDF-46E6-922E-9B46E1AD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9481638-F140-41B7-9DF2-66CCBF704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800600"/>
            <a:ext cx="7315200" cy="566738"/>
          </a:xfrm>
        </p:spPr>
        <p:txBody>
          <a:bodyPr/>
          <a:lstStyle/>
          <a:p>
            <a:pPr algn="ctr" eaLnBrk="1" hangingPunct="1"/>
            <a:r>
              <a:rPr lang="en-US" altLang="en-US" sz="2400" u="sng" dirty="0">
                <a:effectLst/>
              </a:rPr>
              <a:t>THE RISE OF RICHARD M. NIXON</a:t>
            </a:r>
          </a:p>
        </p:txBody>
      </p:sp>
      <p:pic>
        <p:nvPicPr>
          <p:cNvPr id="2051" name="Picture Placeholder 7" descr="nixon.bmp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xfrm>
            <a:off x="457200" y="228600"/>
            <a:ext cx="5486400" cy="4114800"/>
          </a:xfrm>
        </p:spPr>
      </p:pic>
      <p:sp>
        <p:nvSpPr>
          <p:cNvPr id="205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altLang="en-US" sz="2400" b="1">
                <a:effectLst/>
              </a:rPr>
              <a:t>CONSERVATIVE RESURGENCE</a:t>
            </a:r>
            <a:r>
              <a:rPr lang="en-US" altLang="en-US" sz="2400">
                <a:effectLst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FE161-9819-4A32-9E85-CF56F99F7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440642"/>
            <a:ext cx="9144000" cy="34658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THE ELECTION OF 1968</a:t>
            </a:r>
            <a:r>
              <a:rPr lang="en-US" sz="3200" dirty="0"/>
              <a:t>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685800"/>
            <a:ext cx="8686800" cy="32766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effectLst/>
              </a:rPr>
              <a:t>DEMOCRATS DIVIDED</a:t>
            </a:r>
            <a:r>
              <a:rPr lang="en-US" altLang="en-US" sz="2000" dirty="0">
                <a:effectLst/>
              </a:rPr>
              <a:t> </a:t>
            </a:r>
          </a:p>
          <a:p>
            <a:pPr eaLnBrk="1" hangingPunct="1"/>
            <a:r>
              <a:rPr lang="en-US" altLang="en-US" sz="2000" b="1" dirty="0">
                <a:effectLst/>
              </a:rPr>
              <a:t>McCarthy, Humphrey, RFK</a:t>
            </a:r>
          </a:p>
          <a:p>
            <a:pPr lvl="0" eaLnBrk="1" hangingPunct="1">
              <a:buClr>
                <a:srgbClr val="00CCFF"/>
              </a:buClr>
            </a:pPr>
            <a:r>
              <a:rPr lang="en-US" altLang="en-US" sz="2000" b="1" dirty="0">
                <a:solidFill>
                  <a:srgbClr val="FFFFFF"/>
                </a:solidFill>
                <a:effectLst/>
              </a:rPr>
              <a:t>NEW REPUBLICANS: Sunbelt, SW, S. Cal., </a:t>
            </a:r>
          </a:p>
          <a:p>
            <a:pPr marL="457200" lvl="1" indent="0" eaLnBrk="1" hangingPunct="1">
              <a:buClr>
                <a:srgbClr val="00CCFF"/>
              </a:buClr>
              <a:buNone/>
            </a:pPr>
            <a:r>
              <a:rPr lang="en-US" altLang="en-US" sz="2000" b="1" dirty="0">
                <a:solidFill>
                  <a:srgbClr val="FFFFFF"/>
                </a:solidFill>
                <a:effectLst/>
              </a:rPr>
              <a:t>FL &amp; Silent Majority</a:t>
            </a:r>
            <a:r>
              <a:rPr lang="en-US" altLang="en-US" sz="2000" dirty="0">
                <a:solidFill>
                  <a:srgbClr val="FFFFFF"/>
                </a:solidFill>
                <a:effectLst/>
              </a:rPr>
              <a:t> </a:t>
            </a:r>
            <a:endParaRPr lang="en-US" altLang="en-US" sz="2000" b="1" dirty="0">
              <a:effectLst/>
            </a:endParaRPr>
          </a:p>
          <a:p>
            <a:pPr eaLnBrk="1" hangingPunct="1"/>
            <a:r>
              <a:rPr lang="en-US" altLang="en-US" sz="2000" b="1" dirty="0">
                <a:effectLst/>
              </a:rPr>
              <a:t>Richard Nixon &amp; Spiro Agnew(R)</a:t>
            </a:r>
          </a:p>
          <a:p>
            <a:pPr eaLnBrk="1" hangingPunct="1"/>
            <a:r>
              <a:rPr lang="en-US" altLang="en-US" sz="2000" b="1" dirty="0">
                <a:effectLst/>
              </a:rPr>
              <a:t>WAR MAJOR ISSUE</a:t>
            </a:r>
            <a:r>
              <a:rPr lang="en-US" altLang="en-US" sz="2000" dirty="0">
                <a:effectLst/>
              </a:rPr>
              <a:t> </a:t>
            </a:r>
            <a:r>
              <a:rPr lang="en-US" altLang="en-US" sz="2000" b="1" dirty="0">
                <a:effectLst/>
              </a:rPr>
              <a:t>“End the war win the peace”</a:t>
            </a:r>
            <a:r>
              <a:rPr lang="en-US" altLang="en-US" sz="2000" dirty="0">
                <a:effectLst/>
              </a:rPr>
              <a:t> </a:t>
            </a:r>
          </a:p>
          <a:p>
            <a:pPr eaLnBrk="1" hangingPunct="1"/>
            <a:r>
              <a:rPr lang="en-US" altLang="en-US" sz="2000" b="1" dirty="0">
                <a:effectLst/>
              </a:rPr>
              <a:t>Law &amp; Order Campaign: pushback against liberal S.C. decisions</a:t>
            </a:r>
          </a:p>
          <a:p>
            <a:pPr eaLnBrk="1" hangingPunct="1"/>
            <a:r>
              <a:rPr lang="en-US" altLang="en-US" sz="2000" b="1" dirty="0">
                <a:effectLst/>
              </a:rPr>
              <a:t>RIGHTS OF INDIVIDUAL VS. FEDERAL GOV’T</a:t>
            </a:r>
          </a:p>
          <a:p>
            <a:pPr lvl="1" eaLnBrk="1" hangingPunct="1"/>
            <a:r>
              <a:rPr lang="en-US" altLang="en-US" sz="1600" b="1" dirty="0">
                <a:effectLst/>
              </a:rPr>
              <a:t>ENGEL, BAKER, ESCOBEDO, MIRANDA  - ‘WARREN COURT’ </a:t>
            </a:r>
          </a:p>
          <a:p>
            <a:pPr eaLnBrk="1" hangingPunct="1"/>
            <a:r>
              <a:rPr lang="en-US" altLang="en-US" sz="2000" b="1" dirty="0">
                <a:effectLst/>
              </a:rPr>
              <a:t>GEORGE WALLACE-INDEPENDENT</a:t>
            </a:r>
          </a:p>
          <a:p>
            <a:pPr eaLnBrk="1" hangingPunct="1"/>
            <a:endParaRPr lang="en-US" altLang="en-US" sz="2000" b="1" dirty="0">
              <a:effectLst/>
            </a:endParaRPr>
          </a:p>
          <a:p>
            <a:pPr eaLnBrk="1" hangingPunct="1"/>
            <a:endParaRPr lang="en-US" altLang="en-US" sz="2000" b="1" dirty="0">
              <a:effectLst/>
            </a:endParaRPr>
          </a:p>
          <a:p>
            <a:pPr eaLnBrk="1" hangingPunct="1"/>
            <a:endParaRPr lang="en-US" altLang="en-US" sz="2000" dirty="0">
              <a:effectLst/>
            </a:endParaRPr>
          </a:p>
        </p:txBody>
      </p:sp>
      <p:pic>
        <p:nvPicPr>
          <p:cNvPr id="3076" name="Content Placeholder 6" descr="election196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0548" y="4267199"/>
            <a:ext cx="3372452" cy="2424545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95" y="574208"/>
            <a:ext cx="3007605" cy="194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26181"/>
            <a:ext cx="3200400" cy="240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C9623D-4CC1-47BF-80D9-8D641D070558}"/>
              </a:ext>
            </a:extLst>
          </p:cNvPr>
          <p:cNvSpPr txBox="1"/>
          <p:nvPr/>
        </p:nvSpPr>
        <p:spPr>
          <a:xfrm>
            <a:off x="3581400" y="4648200"/>
            <a:ext cx="180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GOING CLEAN FOR GENE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6FDA21CF-84F8-4AC7-9C9E-21FD9BAA8ADC}"/>
              </a:ext>
            </a:extLst>
          </p:cNvPr>
          <p:cNvSpPr/>
          <p:nvPr/>
        </p:nvSpPr>
        <p:spPr bwMode="auto">
          <a:xfrm>
            <a:off x="3693533" y="5261599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724400" cy="6302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>
                <a:effectLst/>
              </a:rPr>
              <a:t>NIXON’S FOREIGN POLICY</a:t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 1. REALPOLITIK </a:t>
            </a:r>
            <a:endParaRPr lang="en-US" sz="2400" dirty="0">
              <a:effectLst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-1" y="1066800"/>
            <a:ext cx="4386943" cy="5791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effectLst/>
              </a:rPr>
              <a:t>VIETNAMIZATION </a:t>
            </a:r>
          </a:p>
          <a:p>
            <a:pPr eaLnBrk="1" hangingPunct="1"/>
            <a:r>
              <a:rPr lang="en-US" altLang="en-US" sz="2000" b="1" dirty="0">
                <a:effectLst/>
              </a:rPr>
              <a:t>*REPLACE US W/ SV TROOPS</a:t>
            </a:r>
          </a:p>
          <a:p>
            <a:pPr eaLnBrk="1" hangingPunct="1"/>
            <a:r>
              <a:rPr lang="en-US" altLang="en-US" sz="2000" b="1" dirty="0">
                <a:effectLst/>
              </a:rPr>
              <a:t>*DIRECT NEGOTIATION WITH N. V.</a:t>
            </a:r>
          </a:p>
          <a:p>
            <a:pPr eaLnBrk="1" hangingPunct="1"/>
            <a:r>
              <a:rPr lang="en-US" altLang="en-US" sz="2000" b="1" dirty="0">
                <a:effectLst/>
              </a:rPr>
              <a:t>*INCREASE AIR STRIKES</a:t>
            </a:r>
          </a:p>
          <a:p>
            <a:pPr eaLnBrk="1" hangingPunct="1"/>
            <a:endParaRPr lang="en-US" altLang="en-US" sz="2000" b="1" dirty="0">
              <a:effectLst/>
            </a:endParaRPr>
          </a:p>
          <a:p>
            <a:pPr eaLnBrk="1" hangingPunct="1"/>
            <a:r>
              <a:rPr lang="en-US" altLang="en-US" sz="2000" b="1" dirty="0">
                <a:effectLst/>
              </a:rPr>
              <a:t>NEWS OF MY LAI MASSACRE</a:t>
            </a:r>
          </a:p>
          <a:p>
            <a:pPr eaLnBrk="1" hangingPunct="1"/>
            <a:endParaRPr lang="en-US" altLang="en-US" sz="2000" b="1" dirty="0">
              <a:effectLst/>
            </a:endParaRPr>
          </a:p>
          <a:p>
            <a:pPr eaLnBrk="1" hangingPunct="1"/>
            <a:r>
              <a:rPr lang="en-US" altLang="en-US" sz="2000" b="1" dirty="0">
                <a:effectLst/>
              </a:rPr>
              <a:t>APRIL 1970 CAMBODIAN INCURSION </a:t>
            </a:r>
          </a:p>
          <a:p>
            <a:pPr eaLnBrk="1" hangingPunct="1"/>
            <a:r>
              <a:rPr lang="en-US" altLang="en-US" sz="2000" b="1" dirty="0">
                <a:effectLst/>
              </a:rPr>
              <a:t>KENT STATE – MAY</a:t>
            </a:r>
          </a:p>
          <a:p>
            <a:pPr eaLnBrk="1" hangingPunct="1"/>
            <a:endParaRPr lang="en-US" altLang="en-US" sz="2000" b="1" dirty="0">
              <a:effectLst/>
            </a:endParaRPr>
          </a:p>
          <a:p>
            <a:pPr eaLnBrk="1" hangingPunct="1"/>
            <a:r>
              <a:rPr lang="en-US" altLang="en-US" sz="2000" b="1" dirty="0">
                <a:effectLst/>
              </a:rPr>
              <a:t>JANUARY 1973 PARIS PEACE ACCORDS</a:t>
            </a:r>
          </a:p>
          <a:p>
            <a:pPr eaLnBrk="1" hangingPunct="1"/>
            <a:endParaRPr lang="en-US" altLang="en-US" sz="2000" b="1" dirty="0">
              <a:effectLst/>
            </a:endParaRPr>
          </a:p>
        </p:txBody>
      </p:sp>
      <p:pic>
        <p:nvPicPr>
          <p:cNvPr id="4100" name="Content Placeholder 5" descr="mylai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6943" y="3200400"/>
            <a:ext cx="4724400" cy="3354388"/>
          </a:xfrm>
        </p:spPr>
      </p:pic>
      <p:pic>
        <p:nvPicPr>
          <p:cNvPr id="1026" name="Picture 2" descr="C:\Users\Office\Desktop\TrangB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292600" cy="28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9455" y="-152400"/>
            <a:ext cx="913765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/>
              </a:rPr>
              <a:t>2. DÉTENTE: a. RELAXATION OF TENSIONS WITH CHINA &amp; RUSSIA </a:t>
            </a:r>
          </a:p>
        </p:txBody>
      </p:sp>
      <p:pic>
        <p:nvPicPr>
          <p:cNvPr id="5123" name="Content Placeholder 6" descr="_40336701_nixon_and_kissinger30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1371600"/>
            <a:ext cx="3790950" cy="3790950"/>
          </a:xfrm>
        </p:spPr>
      </p:pic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343400" y="914400"/>
            <a:ext cx="4800600" cy="51816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effectLst/>
              </a:rPr>
              <a:t>HENRY KISSINGER</a:t>
            </a:r>
            <a:r>
              <a:rPr lang="en-US" altLang="en-US" sz="2400" dirty="0">
                <a:effectLst/>
              </a:rPr>
              <a:t> </a:t>
            </a:r>
          </a:p>
          <a:p>
            <a:pPr eaLnBrk="1" hangingPunct="1"/>
            <a:endParaRPr lang="en-US" altLang="en-US" sz="2400" dirty="0">
              <a:effectLst/>
            </a:endParaRPr>
          </a:p>
          <a:p>
            <a:pPr eaLnBrk="1" hangingPunct="1"/>
            <a:r>
              <a:rPr lang="en-US" altLang="en-US" sz="2400" b="1" dirty="0">
                <a:effectLst/>
              </a:rPr>
              <a:t>COLD WAR: RIVALRY TO BE MANAGED NOT WON</a:t>
            </a:r>
            <a:r>
              <a:rPr lang="en-US" altLang="en-US" sz="2400" dirty="0">
                <a:effectLst/>
              </a:rPr>
              <a:t> </a:t>
            </a:r>
          </a:p>
          <a:p>
            <a:pPr eaLnBrk="1" hangingPunct="1"/>
            <a:endParaRPr lang="en-US" altLang="en-US" sz="2400" dirty="0">
              <a:effectLst/>
            </a:endParaRPr>
          </a:p>
          <a:p>
            <a:pPr eaLnBrk="1" hangingPunct="1"/>
            <a:r>
              <a:rPr lang="en-US" altLang="en-US" sz="2400" b="1" dirty="0">
                <a:effectLst/>
              </a:rPr>
              <a:t>IMPROVED RELATIONS W/ CHINA</a:t>
            </a:r>
            <a:r>
              <a:rPr lang="en-US" altLang="en-US" sz="2400" dirty="0">
                <a:effectLst/>
              </a:rPr>
              <a:t>: </a:t>
            </a:r>
            <a:r>
              <a:rPr lang="en-US" altLang="en-US" sz="2400" b="1" dirty="0">
                <a:effectLst/>
              </a:rPr>
              <a:t>2/72 BEIJING, PING PONG DIPLOMACY</a:t>
            </a:r>
            <a:endParaRPr lang="en-US" altLang="en-US" sz="2400" dirty="0">
              <a:effectLst/>
            </a:endParaRPr>
          </a:p>
          <a:p>
            <a:pPr eaLnBrk="1" hangingPunct="1"/>
            <a:endParaRPr lang="en-US" altLang="en-US" sz="2400" dirty="0">
              <a:effectLst/>
            </a:endParaRPr>
          </a:p>
          <a:p>
            <a:pPr eaLnBrk="1" hangingPunct="1"/>
            <a:r>
              <a:rPr lang="en-US" altLang="en-US" sz="2400" b="1" dirty="0">
                <a:effectLst/>
              </a:rPr>
              <a:t>1979: FULL DIPLOMATIC RECOGNITION</a:t>
            </a:r>
            <a:r>
              <a:rPr lang="en-US" altLang="en-US" sz="2400" dirty="0"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4958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/>
              <a:t>b. THAW IN THE </a:t>
            </a:r>
            <a:br>
              <a:rPr lang="en-US" sz="4000" b="1" dirty="0"/>
            </a:br>
            <a:r>
              <a:rPr lang="en-US" sz="4000" b="1" dirty="0"/>
              <a:t>COLD WAR</a:t>
            </a:r>
          </a:p>
        </p:txBody>
      </p:sp>
      <p:pic>
        <p:nvPicPr>
          <p:cNvPr id="6147" name="Content Placeholder 6" descr="imagesCAN5Z8ZV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371600"/>
            <a:ext cx="3642827" cy="2549979"/>
          </a:xfrm>
        </p:spPr>
      </p:pic>
      <p:sp>
        <p:nvSpPr>
          <p:cNvPr id="614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2400"/>
            <a:ext cx="5029200" cy="64770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effectLst/>
              </a:rPr>
              <a:t>5/72 MOSCOW TRIP; DIDN’T END ARMS RACE</a:t>
            </a:r>
          </a:p>
          <a:p>
            <a:pPr eaLnBrk="1" hangingPunct="1"/>
            <a:endParaRPr lang="en-US" altLang="en-US" sz="2400" b="1" dirty="0">
              <a:effectLst/>
            </a:endParaRPr>
          </a:p>
          <a:p>
            <a:pPr eaLnBrk="1" hangingPunct="1"/>
            <a:r>
              <a:rPr lang="en-US" altLang="en-US" sz="2400" b="1" dirty="0">
                <a:effectLst/>
              </a:rPr>
              <a:t>SALT I: NUCLEAR EQUALITY NOT SUPERIORITY: REDUCTION OF US &amp; USSR BALLISTIC MISSILES</a:t>
            </a:r>
          </a:p>
          <a:p>
            <a:pPr eaLnBrk="1" hangingPunct="1"/>
            <a:endParaRPr lang="en-US" altLang="en-US" sz="2400" b="1" dirty="0">
              <a:effectLst/>
            </a:endParaRPr>
          </a:p>
          <a:p>
            <a:pPr eaLnBrk="1" hangingPunct="1"/>
            <a:r>
              <a:rPr lang="en-US" altLang="en-US" sz="2400" b="1" dirty="0">
                <a:effectLst/>
              </a:rPr>
              <a:t>ABM TREATY: RESTRICT DEPLOYMENT OF OUR NATIONWIDE MISSLE DEFENSE SYSTEM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effectLst/>
              </a:rPr>
              <a:t> </a:t>
            </a:r>
          </a:p>
          <a:p>
            <a:pPr eaLnBrk="1" hangingPunct="1"/>
            <a:r>
              <a:rPr lang="en-US" altLang="en-US" sz="2400" b="1" dirty="0">
                <a:effectLst/>
              </a:rPr>
              <a:t>THAW ENDED W/ INVASION OF AFGHANISTAN 1980’S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810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9001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3. SHUTTLE DIPLOMACY ‘74 - MIDDLE EAST</a:t>
            </a:r>
            <a:r>
              <a:rPr lang="en-US" sz="2400" dirty="0"/>
              <a:t>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838200"/>
            <a:ext cx="461073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effectLst/>
              </a:rPr>
              <a:t>6 DAYS WAR 1967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effectLst/>
              </a:rPr>
              <a:t>YOM KIPPUR WAR 1973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effectLst/>
              </a:rPr>
              <a:t>OIL EMBARGO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effectLst/>
              </a:rPr>
              <a:t>KISSINGER BROKERED TRUCE &amp;  ENDED EMBARGO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effectLst/>
              </a:rPr>
              <a:t>PALESTINIAN ISSUE UNRESOLVED</a:t>
            </a:r>
          </a:p>
        </p:txBody>
      </p:sp>
      <p:pic>
        <p:nvPicPr>
          <p:cNvPr id="7172" name="Content Placeholder 6" descr="oi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636521"/>
            <a:ext cx="3505200" cy="3148739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692EA6-111A-41E1-872D-525E2552A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170" y="3886200"/>
            <a:ext cx="4176712" cy="278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>
                <a:solidFill>
                  <a:srgbClr val="E5FFFF"/>
                </a:solidFill>
                <a:effectLst/>
              </a:rPr>
              <a:t>4. NIXON DOCTRINE: COUNTRIES RESPONSIBLE FOR OWN DEFENSE TO COMBAT DOMESTIC DISTURBANCES</a:t>
            </a:r>
            <a:endParaRPr lang="en-US" sz="1800" b="1" dirty="0">
              <a:effectLst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3124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IRAN: COUNTER SOVIET INFLUENCE</a:t>
            </a:r>
          </a:p>
          <a:p>
            <a:pPr eaLnBrk="1" hangingPunct="1">
              <a:defRPr/>
            </a:pPr>
            <a:r>
              <a:rPr lang="en-US" sz="2000" b="1" dirty="0">
                <a:effectLst/>
              </a:rPr>
              <a:t>SOUTH AFRICA: SUPPORTED APARTHEID</a:t>
            </a:r>
          </a:p>
          <a:p>
            <a:pPr eaLnBrk="1" hangingPunct="1">
              <a:defRPr/>
            </a:pPr>
            <a:r>
              <a:rPr lang="en-US" sz="2000" b="1" dirty="0">
                <a:effectLst/>
              </a:rPr>
              <a:t>PHILIPPINES: SUPPORT FOR MARCOS BUT FILIPINO’S DIDN’T </a:t>
            </a:r>
          </a:p>
          <a:p>
            <a:pPr eaLnBrk="1" hangingPunct="1">
              <a:defRPr/>
            </a:pPr>
            <a:r>
              <a:rPr lang="en-US" sz="2000" b="1">
                <a:effectLst/>
              </a:rPr>
              <a:t>CHILE: FEARED </a:t>
            </a:r>
            <a:r>
              <a:rPr lang="en-US" sz="2000" b="1" dirty="0">
                <a:effectLst/>
              </a:rPr>
              <a:t>ANOTHER CUBA, COVERT OPS TO GET ALLENDE TO RESIGN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19290"/>
            <a:ext cx="5867400" cy="37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820</TotalTime>
  <Words>303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Textured</vt:lpstr>
      <vt:lpstr>THE RISE OF RICHARD M. NIXON</vt:lpstr>
      <vt:lpstr>THE ELECTION OF 1968 </vt:lpstr>
      <vt:lpstr>NIXON’S FOREIGN POLICY  1. REALPOLITIK </vt:lpstr>
      <vt:lpstr>2. DÉTENTE: a. RELAXATION OF TENSIONS WITH CHINA &amp; RUSSIA </vt:lpstr>
      <vt:lpstr>b. THAW IN THE  COLD WAR</vt:lpstr>
      <vt:lpstr>3. SHUTTLE DIPLOMACY ‘74 - MIDDLE EAST </vt:lpstr>
      <vt:lpstr>4. NIXON DOCTRINE: COUNTRIES RESPONSIBLE FOR OWN DEFENSE TO COMBAT DOMESTIC DISTURBANCES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RICHARD MILLHOUSE NIXON</dc:title>
  <dc:creator>HP Authorized Customer</dc:creator>
  <cp:lastModifiedBy>Stuart, Sarah</cp:lastModifiedBy>
  <cp:revision>54</cp:revision>
  <dcterms:created xsi:type="dcterms:W3CDTF">2011-04-05T03:09:20Z</dcterms:created>
  <dcterms:modified xsi:type="dcterms:W3CDTF">2022-03-20T23:33:52Z</dcterms:modified>
</cp:coreProperties>
</file>