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57" r:id="rId2"/>
    <p:sldId id="278" r:id="rId3"/>
    <p:sldId id="27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972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A8AE6A3-EAD0-419F-B0D4-82BA62106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14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7273F0E-7403-4DC8-AA58-C61C69997C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0497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A920EE-8A4D-4F9D-9A9E-9EA6A6FA5614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4D12065-7152-4190-927B-FB82AAB96035}" type="slidenum">
              <a:rPr lang="en-US" altLang="en-US" smtClean="0"/>
              <a:pPr eaLnBrk="1" hangingPunct="1"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3DC6E66-A8CF-4F73-8F0F-3B666E25CDF2}" type="slidenum">
              <a:rPr lang="en-US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CE6B9FA-E892-4D29-B5C1-E3D9705D1C1F}" type="slidenum">
              <a:rPr lang="en-US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EAD7239-27C4-435C-B19F-752B8B00F580}" type="slidenum">
              <a:rPr lang="en-US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C46261-17EA-439D-A4A8-4A20E82CFF85}" type="slidenum">
              <a:rPr lang="en-US" altLang="en-US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3A3F6AF-05FF-438C-87A5-A9F913C2E02D}" type="slidenum">
              <a:rPr lang="en-US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33B9315-E21E-461B-9657-5501A85F2FD0}" type="slidenum">
              <a:rPr lang="en-US" altLang="en-US" smtClean="0"/>
              <a:pPr eaLnBrk="1" hangingPunct="1"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584A8C6-F2AB-475B-B02E-780A4A06C19F}" type="slidenum">
              <a:rPr lang="en-US" altLang="en-US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D907701-90E1-448A-A846-7951677F5E54}" type="slidenum">
              <a:rPr lang="en-US" altLang="en-US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DD718-71C6-4E71-8C26-2ADF232FD4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80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89493-17A1-4762-95A5-06C7E2DF97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635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FC24B-7114-4C8F-9066-2F6BE6A7D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252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457B3-200E-4C6E-8EB1-2535A8D73E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27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073B3-B1D4-43F4-A4DB-2CB763F63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08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9D156-8405-42C6-8363-A77F433D6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819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83128-33CC-42DA-AEC2-6D8278167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556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8B52D-2196-4BA9-B911-8EA2C9A36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01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98A4A-BD1A-45C5-ADC3-93933F5C5D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62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2D481-6B83-4699-95AF-0AE699BD47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82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FD78A-2BFA-42CD-B618-D322AC1B7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090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8D6DFCE-9A48-4777-A2F9-BDAB3ACF31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2800" b="1" dirty="0">
                <a:latin typeface="Bookman Old Style" pitchFamily="18" charset="0"/>
              </a:rPr>
              <a:t>THE EVOLUTION OF AN INDEPENDENT NATION</a:t>
            </a:r>
            <a:br>
              <a:rPr lang="en-US" altLang="en-US" sz="2800" b="1" dirty="0">
                <a:latin typeface="Bookman Old Style" pitchFamily="18" charset="0"/>
              </a:rPr>
            </a:br>
            <a:r>
              <a:rPr lang="en-US" altLang="en-US" sz="1600" b="1" dirty="0" err="1">
                <a:latin typeface="Bookman Old Style" pitchFamily="18" charset="0"/>
              </a:rPr>
              <a:t>Obj</a:t>
            </a:r>
            <a:r>
              <a:rPr lang="en-US" altLang="en-US" sz="1600" b="1" dirty="0">
                <a:latin typeface="Bookman Old Style" pitchFamily="18" charset="0"/>
              </a:rPr>
              <a:t>: To recognize the gravity of American’s position by identifying specific decisions made in the immediate aftermath of the Revolution.</a:t>
            </a:r>
            <a:endParaRPr lang="en-US" altLang="en-US" sz="2800" b="1" dirty="0">
              <a:latin typeface="Bookman Old Style" pitchFamily="18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447800"/>
            <a:ext cx="6210300" cy="4070533"/>
          </a:xfr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4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dirty="0">
                <a:latin typeface="Bookman Old Style" pitchFamily="18" charset="0"/>
              </a:rPr>
              <a:t>2. WEAKNESSES OF THE ARTICLES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WEAKNESS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sz="half" idx="2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/>
              <a:t>COULDN’T COLLECT TAXES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/>
              <a:t>COULDN’T REGULATE INTERSTATE OR FOREIGN TRADE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/>
              <a:t>NO POWER TO ENFORCE LAWS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/>
              <a:t>9/13 TO APPROVE LAWS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>
                <a:highlight>
                  <a:srgbClr val="FFFF00"/>
                </a:highlight>
              </a:rPr>
              <a:t>UNANIMITY</a:t>
            </a:r>
            <a:r>
              <a:rPr lang="en-US" sz="2000" b="1" dirty="0"/>
              <a:t> FOR AMENDMENTS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/>
              <a:t>NO EXECUTIVE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/>
              <a:t>NO JUDICAL SYSTEM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IMPACT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sz="quarter" idx="4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/>
              <a:t>GOV’T NEVER HAD ENOUGH $$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/>
              <a:t>ECO QUARRELS AMONG STATES &amp; DIFFICULTY DEALING WITH FOREIGN NATIONS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/>
              <a:t>STATES ENFORCED LAWS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/>
              <a:t>LAWS NEAR IMPOSSIBLE TO PASS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/>
              <a:t>NO PRACTICAL WAY TO CHANGE GOV’T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/>
              <a:t>NO EFFECTIVE WAY TO COORDINATE WORK OF GOV’T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/>
              <a:t>NO WAY TO SETTLE DISPUTES AMONG SEVERAL STATES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b="1" dirty="0">
              <a:latin typeface="Arial Unicode MS" pitchFamily="34" charset="-128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8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8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68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68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68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68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68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68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1912"/>
            <a:ext cx="8534400" cy="552344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>
                <a:latin typeface="Bookman Old Style" pitchFamily="18" charset="0"/>
              </a:rPr>
              <a:t>3. STRENGTHS OF ARTICLES</a:t>
            </a:r>
            <a:br>
              <a:rPr lang="en-US" sz="2400" b="1" dirty="0">
                <a:latin typeface="Bookman Old Style" pitchFamily="18" charset="0"/>
              </a:rPr>
            </a:br>
            <a:r>
              <a:rPr lang="en-US" sz="2400" b="1" dirty="0">
                <a:latin typeface="Bookman Old Style" pitchFamily="18" charset="0"/>
              </a:rPr>
              <a:t>LAND ORDINANCES 1785 – T. JEFFERSON </a:t>
            </a:r>
            <a:r>
              <a:rPr lang="en-US" sz="1100" b="1" dirty="0">
                <a:latin typeface="Bookman Old Style" pitchFamily="18" charset="0"/>
              </a:rPr>
              <a:t>(p. 248)</a:t>
            </a:r>
            <a:endParaRPr lang="en-US" sz="2400" b="1" dirty="0">
              <a:latin typeface="Bookman Old Style" pitchFamily="18" charset="0"/>
            </a:endParaRPr>
          </a:p>
        </p:txBody>
      </p:sp>
      <p:sp>
        <p:nvSpPr>
          <p:cNvPr id="11269" name="Rectangle 1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46654" y="838200"/>
            <a:ext cx="2987407" cy="4525963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sz="2000" b="1" dirty="0"/>
          </a:p>
          <a:p>
            <a:pPr eaLnBrk="1" hangingPunct="1"/>
            <a:r>
              <a:rPr lang="en-US" altLang="en-US" sz="2000" b="1" dirty="0"/>
              <a:t>UNIFORM PROCEDURES FOR SURVEY &amp; SALE OF TERRITORY</a:t>
            </a:r>
          </a:p>
          <a:p>
            <a:pPr eaLnBrk="1" hangingPunct="1"/>
            <a:r>
              <a:rPr lang="en-US" altLang="en-US" sz="2000" b="1" dirty="0"/>
              <a:t>ORDERLY DEVELOPMENT OF WEST</a:t>
            </a:r>
          </a:p>
          <a:p>
            <a:pPr eaLnBrk="1" hangingPunct="1"/>
            <a:r>
              <a:rPr lang="en-US" altLang="en-US" sz="2000" b="1" dirty="0"/>
              <a:t>TOWNSHIPS 6 mile sq., 36 SECTIONS, 1 RESERVED FOR </a:t>
            </a:r>
            <a:r>
              <a:rPr lang="en-US" altLang="en-US" sz="2000" b="1" dirty="0">
                <a:highlight>
                  <a:srgbClr val="FFFF00"/>
                </a:highlight>
              </a:rPr>
              <a:t>PUBLIC SCHOOLS</a:t>
            </a:r>
          </a:p>
          <a:p>
            <a:pPr eaLnBrk="1" hangingPunct="1"/>
            <a:r>
              <a:rPr lang="en-US" altLang="en-US" sz="2000" b="1" dirty="0"/>
              <a:t>FAVORED SPECULATORS</a:t>
            </a:r>
          </a:p>
          <a:p>
            <a:pPr eaLnBrk="1" hangingPunct="1"/>
            <a:r>
              <a:rPr lang="en-US" altLang="en-US" sz="2000" b="1" dirty="0"/>
              <a:t>REVENUE FOR GOV’T NECESSARY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37FB9A50-ED37-D6B9-1DB6-D1C12E18CF9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6420" y="586429"/>
            <a:ext cx="5841854" cy="6271571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4. NORTHWEST ORDINANCE 1787</a:t>
            </a:r>
          </a:p>
        </p:txBody>
      </p:sp>
      <p:pic>
        <p:nvPicPr>
          <p:cNvPr id="4403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1676400"/>
            <a:ext cx="4572000" cy="4038600"/>
          </a:xfr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292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5486400" y="1600200"/>
            <a:ext cx="3505200" cy="4525963"/>
          </a:xfrm>
        </p:spPr>
        <p:txBody>
          <a:bodyPr/>
          <a:lstStyle/>
          <a:p>
            <a:pPr eaLnBrk="1" hangingPunct="1"/>
            <a:r>
              <a:rPr lang="en-US" altLang="en-US" sz="1600" b="1" dirty="0"/>
              <a:t>BORDERS OHIO &amp; MISSISSIPPI &amp; GREAT LAKES</a:t>
            </a:r>
          </a:p>
          <a:p>
            <a:pPr eaLnBrk="1" hangingPunct="1"/>
            <a:endParaRPr lang="en-US" altLang="en-US" sz="1600" b="1" dirty="0"/>
          </a:p>
          <a:p>
            <a:pPr eaLnBrk="1" hangingPunct="1"/>
            <a:r>
              <a:rPr lang="en-US" altLang="en-US" sz="1600" b="1" dirty="0"/>
              <a:t>ESTABLISHED 1</a:t>
            </a:r>
            <a:r>
              <a:rPr lang="en-US" altLang="en-US" sz="1600" b="1" baseline="30000" dirty="0"/>
              <a:t>ST</a:t>
            </a:r>
            <a:r>
              <a:rPr lang="en-US" altLang="en-US" sz="1600" b="1" dirty="0"/>
              <a:t> ORGANIZED TERRITORY OF U.S.A.</a:t>
            </a:r>
          </a:p>
          <a:p>
            <a:pPr eaLnBrk="1" hangingPunct="1"/>
            <a:endParaRPr lang="en-US" altLang="en-US" sz="1600" b="1" dirty="0"/>
          </a:p>
          <a:p>
            <a:pPr eaLnBrk="1" hangingPunct="1"/>
            <a:r>
              <a:rPr lang="en-US" altLang="en-US" sz="1600" b="1" dirty="0"/>
              <a:t>NO LESS THAN 3 NO MORE THAN 5</a:t>
            </a:r>
          </a:p>
          <a:p>
            <a:pPr eaLnBrk="1" hangingPunct="1"/>
            <a:endParaRPr lang="en-US" altLang="en-US" sz="1600" b="1" dirty="0"/>
          </a:p>
          <a:p>
            <a:pPr eaLnBrk="1" hangingPunct="1"/>
            <a:r>
              <a:rPr lang="en-US" altLang="en-US" sz="1600" b="1" dirty="0"/>
              <a:t>FULL RIGHTS &amp; RESPONSIBILITIES OF ORIGINAL 13 – WHY?</a:t>
            </a:r>
          </a:p>
          <a:p>
            <a:pPr eaLnBrk="1" hangingPunct="1"/>
            <a:endParaRPr lang="en-US" altLang="en-US" sz="1600" b="1" dirty="0"/>
          </a:p>
          <a:p>
            <a:pPr eaLnBrk="1" hangingPunct="1"/>
            <a:r>
              <a:rPr lang="en-US" altLang="en-US" sz="1600" b="1" dirty="0"/>
              <a:t>PRECEDENT FOR WESTWARD EXPANSION</a:t>
            </a:r>
          </a:p>
          <a:p>
            <a:pPr eaLnBrk="1" hangingPunct="1"/>
            <a:endParaRPr lang="en-US" altLang="en-US" sz="1600" b="1" dirty="0">
              <a:highlight>
                <a:srgbClr val="FFFF00"/>
              </a:highlight>
            </a:endParaRPr>
          </a:p>
          <a:p>
            <a:pPr eaLnBrk="1" hangingPunct="1"/>
            <a:r>
              <a:rPr lang="en-US" altLang="en-US" sz="1600" b="1" dirty="0">
                <a:highlight>
                  <a:srgbClr val="FFFF00"/>
                </a:highlight>
              </a:rPr>
              <a:t>SLAVERY PROHIBITED – </a:t>
            </a:r>
            <a:r>
              <a:rPr lang="en-US" altLang="en-US" sz="1600" b="1" dirty="0"/>
              <a:t>INTERPRETATION?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22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9143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38400" y="609600"/>
            <a:ext cx="3933826" cy="135147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REVOLUTION </a:t>
            </a:r>
            <a:r>
              <a:rPr lang="en-US" sz="1800" b="1">
                <a:solidFill>
                  <a:schemeClr val="tx1">
                    <a:lumMod val="85000"/>
                    <a:lumOff val="15000"/>
                  </a:schemeClr>
                </a:solidFill>
              </a:rPr>
              <a:t>OR EVOLUTION?</a:t>
            </a:r>
            <a:b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Explain the ways in which the American Revolution altered the colonial social order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D52150-16CB-449B-B5B3-D6010ECED7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92" r="34292"/>
          <a:stretch/>
        </p:blipFill>
        <p:spPr>
          <a:xfrm>
            <a:off x="2" y="1"/>
            <a:ext cx="2771774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149224" y="2147357"/>
            <a:ext cx="2857500" cy="4101042"/>
          </a:xfrm>
        </p:spPr>
        <p:txBody>
          <a:bodyPr>
            <a:normAutofit/>
          </a:bodyPr>
          <a:lstStyle/>
          <a:p>
            <a:r>
              <a:rPr lang="en-US" sz="1700" b="1">
                <a:solidFill>
                  <a:schemeClr val="tx1">
                    <a:lumMod val="85000"/>
                    <a:lumOff val="15000"/>
                  </a:schemeClr>
                </a:solidFill>
              </a:rPr>
              <a:t>RELIGION: STATE SUPPORTED BUT….</a:t>
            </a:r>
          </a:p>
          <a:p>
            <a:r>
              <a:rPr lang="en-US" sz="1700" b="1">
                <a:solidFill>
                  <a:schemeClr val="tx1">
                    <a:lumMod val="85000"/>
                    <a:lumOff val="15000"/>
                  </a:schemeClr>
                </a:solidFill>
              </a:rPr>
              <a:t>POLITICS: MORE FAIR REPRESENTATION</a:t>
            </a:r>
          </a:p>
          <a:p>
            <a:r>
              <a:rPr lang="en-US" sz="1700" b="1">
                <a:solidFill>
                  <a:schemeClr val="tx1">
                    <a:lumMod val="85000"/>
                    <a:lumOff val="15000"/>
                  </a:schemeClr>
                </a:solidFill>
              </a:rPr>
              <a:t>ECONOMICS: ABOLISH PRIMOGENITURE</a:t>
            </a:r>
          </a:p>
          <a:p>
            <a:r>
              <a:rPr lang="en-US" sz="1700" b="1">
                <a:solidFill>
                  <a:schemeClr val="tx1">
                    <a:lumMod val="85000"/>
                    <a:lumOff val="15000"/>
                  </a:schemeClr>
                </a:solidFill>
              </a:rPr>
              <a:t>WOMEN: REPUBLICAN MOTHERHOOD</a:t>
            </a:r>
            <a:endParaRPr lang="en-US" sz="17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1700" b="1">
                <a:solidFill>
                  <a:schemeClr val="tx1">
                    <a:lumMod val="85000"/>
                    <a:lumOff val="15000"/>
                  </a:schemeClr>
                </a:solidFill>
              </a:rPr>
              <a:t>NATIONAL SPIRIT &amp; CULTURE</a:t>
            </a:r>
          </a:p>
          <a:p>
            <a:r>
              <a:rPr lang="en-US" sz="1700" b="1">
                <a:solidFill>
                  <a:schemeClr val="tx1">
                    <a:lumMod val="85000"/>
                    <a:lumOff val="15000"/>
                  </a:schemeClr>
                </a:solidFill>
              </a:rPr>
              <a:t>SLAVERY</a:t>
            </a:r>
          </a:p>
          <a:p>
            <a:r>
              <a:rPr lang="en-US" sz="1700" b="1">
                <a:solidFill>
                  <a:schemeClr val="tx1">
                    <a:lumMod val="85000"/>
                    <a:lumOff val="15000"/>
                  </a:schemeClr>
                </a:solidFill>
              </a:rPr>
              <a:t>HISTORIANS WOOD &amp; ZINN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EBF8DD-E158-40C5-8962-D79F5D2185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999" r="10704"/>
          <a:stretch/>
        </p:blipFill>
        <p:spPr>
          <a:xfrm>
            <a:off x="6435350" y="10"/>
            <a:ext cx="2708650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32025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C60994-A80C-09ED-A335-88F652D76FDD}"/>
              </a:ext>
            </a:extLst>
          </p:cNvPr>
          <p:cNvSpPr txBox="1"/>
          <p:nvPr/>
        </p:nvSpPr>
        <p:spPr>
          <a:xfrm>
            <a:off x="76200" y="228600"/>
            <a:ext cx="89916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The old government, ever treacherous and oppressive, could not be trusted, (and) the mode of government by convention was therefore instituted. . . . [T]he last convention resolved, that a convention be elected for the express purpose of forming a new government, by the authority of the people only. . . .  </a:t>
            </a:r>
          </a:p>
          <a:p>
            <a:r>
              <a:rPr lang="en-US" sz="2000" dirty="0"/>
              <a:t>Unfortunately in the same sitting, they passed a resolve restricting the right of voting, thereby excluding nearly half of the members of this state [from] the enjoyment of their inherent right of free suffrage. . . . The ultimate end of all freedom is the enjoyment of a free suffrage. A constitution formed without this important right of free voting being preserved to the people, would be despotic. For a people governed contrary to their inclination, or by persons to whom they have given no commission for that purpose, are, in the </a:t>
            </a:r>
            <a:r>
              <a:rPr lang="en-US" sz="2000" dirty="0" err="1"/>
              <a:t>properest</a:t>
            </a:r>
            <a:r>
              <a:rPr lang="en-US" sz="2000" dirty="0"/>
              <a:t> sense of the phrase, an enslaved people. . . .</a:t>
            </a:r>
          </a:p>
          <a:p>
            <a:r>
              <a:rPr lang="en-US" sz="2000" dirty="0"/>
              <a:t>It would be unjust and oppressive in the extreme to shut out the poor in having a share in declaring who shall be the lawmakers of their country. . . . Would not the rich complain if they had no power in electing representatives?</a:t>
            </a:r>
          </a:p>
          <a:p>
            <a:r>
              <a:rPr lang="en-US" sz="2000" dirty="0"/>
              <a:t>Letter by “Watchman,” Maryland Gazette, August 15, 1776</a:t>
            </a:r>
          </a:p>
        </p:txBody>
      </p:sp>
    </p:spTree>
    <p:extLst>
      <p:ext uri="{BB962C8B-B14F-4D97-AF65-F5344CB8AC3E}">
        <p14:creationId xmlns:p14="http://schemas.microsoft.com/office/powerpoint/2010/main" val="2518063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7951D56-92AF-D4A0-8D38-B7EC4CB71515}"/>
              </a:ext>
            </a:extLst>
          </p:cNvPr>
          <p:cNvSpPr txBox="1"/>
          <p:nvPr/>
        </p:nvSpPr>
        <p:spPr>
          <a:xfrm>
            <a:off x="76200" y="228600"/>
            <a:ext cx="9067800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sz="2000" b="1" dirty="0"/>
              <a:t>8.  The writer of the letter above was MOST concerned about suffrage for</a:t>
            </a:r>
          </a:p>
          <a:p>
            <a:r>
              <a:rPr lang="en-US" sz="2000" b="1" dirty="0"/>
              <a:t>a.	African-American slaves.	c.  recent immigrants.</a:t>
            </a:r>
          </a:p>
          <a:p>
            <a:r>
              <a:rPr lang="en-US" sz="2000" b="1" dirty="0"/>
              <a:t>b.	women.			d.  poor white males.</a:t>
            </a:r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9.  In the time period during which the letter was written, a significant requirement for voting in most colonies was</a:t>
            </a:r>
          </a:p>
          <a:p>
            <a:r>
              <a:rPr lang="en-US" sz="2000" b="1" dirty="0"/>
              <a:t>a.	property ownership.		c.  income.</a:t>
            </a:r>
          </a:p>
          <a:p>
            <a:r>
              <a:rPr lang="en-US" sz="2000" b="1" dirty="0"/>
              <a:t>b.	religious affiliation.		d.  party affiliation.</a:t>
            </a:r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10.  The author of the above letter would likely be MOST concerned about which of the following grievances colonists expressed against British rule?</a:t>
            </a:r>
          </a:p>
          <a:p>
            <a:r>
              <a:rPr lang="en-US" sz="2000" b="1" dirty="0"/>
              <a:t>a.  trials being held in admiralty courts</a:t>
            </a:r>
          </a:p>
          <a:p>
            <a:r>
              <a:rPr lang="en-US" sz="2000" b="1" dirty="0"/>
              <a:t>b.  violations of the right of property by the Quartering Act</a:t>
            </a:r>
          </a:p>
          <a:p>
            <a:r>
              <a:rPr lang="en-US" sz="2000" b="1" dirty="0"/>
              <a:t>c.  taxation without representation</a:t>
            </a:r>
          </a:p>
          <a:p>
            <a:r>
              <a:rPr lang="en-US" sz="2000" b="1" dirty="0"/>
              <a:t>d.  the banning of town meetings in the Massachusetts Government Act</a:t>
            </a:r>
          </a:p>
        </p:txBody>
      </p:sp>
    </p:spTree>
    <p:extLst>
      <p:ext uri="{BB962C8B-B14F-4D97-AF65-F5344CB8AC3E}">
        <p14:creationId xmlns:p14="http://schemas.microsoft.com/office/powerpoint/2010/main" val="2330760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b="1" dirty="0">
                <a:latin typeface="Bookman Old Style" pitchFamily="18" charset="0"/>
              </a:rPr>
              <a:t>I. INDEPENDENT STATES WITH NO HISTORY OF ENDURING COOPERATION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152400" y="1600200"/>
            <a:ext cx="43434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b="1" dirty="0"/>
              <a:t>COLONIAL CHARTERS AS GUIDE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b="1" dirty="0"/>
              <a:t>1777 -11 STATE CONSTITUTIONS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b="1" dirty="0"/>
              <a:t>PEOPLE BEFORE GOVERNMENT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b="1" dirty="0"/>
              <a:t>WRITTEN, ELECTED LEGISLATURE, BILL OF RIGHTS, VOTING QUALIFICATIONS REMAINED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b="1" dirty="0"/>
              <a:t>CONSTITUTIONALISM- PEACEFUL METHOD OF ORDERLY TRANSITION OF POLITICAL SYSTEM</a:t>
            </a:r>
          </a:p>
        </p:txBody>
      </p:sp>
      <p:pic>
        <p:nvPicPr>
          <p:cNvPr id="4100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4875" y="1600200"/>
            <a:ext cx="3905250" cy="4525963"/>
          </a:xfr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latin typeface="Bookman Old Style" pitchFamily="18" charset="0"/>
              </a:rPr>
              <a:t>A. MASSACHUSETTS SPECIAL CONVENTION 1780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1800" b="1" dirty="0"/>
              <a:t>12 STATES – PROVISIONAL GOV’TS WROTE CONSTITUTION</a:t>
            </a:r>
          </a:p>
          <a:p>
            <a:pPr eaLnBrk="1" hangingPunct="1"/>
            <a:endParaRPr lang="en-US" altLang="en-US" sz="1800" b="1" dirty="0"/>
          </a:p>
          <a:p>
            <a:pPr eaLnBrk="1" hangingPunct="1"/>
            <a:r>
              <a:rPr lang="en-US" altLang="en-US" sz="1800" b="1" dirty="0"/>
              <a:t>MA CALLED SPECIAL SESSION</a:t>
            </a:r>
          </a:p>
          <a:p>
            <a:pPr eaLnBrk="1" hangingPunct="1"/>
            <a:endParaRPr lang="en-US" altLang="en-US" sz="1800" b="1" dirty="0"/>
          </a:p>
          <a:p>
            <a:pPr eaLnBrk="1" hangingPunct="1"/>
            <a:r>
              <a:rPr lang="en-US" altLang="en-US" sz="1800" b="1" dirty="0"/>
              <a:t>1780 MASS CONSTITUTION, HAS BEEN AMENDED EXTENSIVELY, STILL USED TODAY</a:t>
            </a:r>
          </a:p>
          <a:p>
            <a:pPr eaLnBrk="1" hangingPunct="1"/>
            <a:endParaRPr lang="en-US" altLang="en-US" sz="1800" dirty="0"/>
          </a:p>
          <a:p>
            <a:pPr eaLnBrk="1" hangingPunct="1"/>
            <a:r>
              <a:rPr lang="en-US" altLang="en-US" sz="1800" b="1" dirty="0"/>
              <a:t>WHOLE PROCESS AS EXAMPLE FOR U.S. CONSTITUTION</a:t>
            </a:r>
          </a:p>
          <a:p>
            <a:pPr eaLnBrk="1" hangingPunct="1">
              <a:buFontTx/>
              <a:buNone/>
            </a:pPr>
            <a:endParaRPr lang="en-US" altLang="en-US" sz="1800" b="1" dirty="0"/>
          </a:p>
        </p:txBody>
      </p:sp>
      <p:pic>
        <p:nvPicPr>
          <p:cNvPr id="512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2" y="1904999"/>
            <a:ext cx="4353779" cy="4525962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2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2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22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-318175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2800" b="1" dirty="0">
                <a:latin typeface="Bookman Old Style" pitchFamily="18" charset="0"/>
              </a:rPr>
              <a:t>B1. WESTERN LANDS &amp; REPRESENTATION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6225209" y="536714"/>
            <a:ext cx="2882348" cy="5102086"/>
          </a:xfrm>
        </p:spPr>
        <p:txBody>
          <a:bodyPr/>
          <a:lstStyle/>
          <a:p>
            <a:pPr eaLnBrk="1" hangingPunct="1"/>
            <a:r>
              <a:rPr lang="en-US" altLang="en-US" sz="1800" b="1" dirty="0">
                <a:latin typeface="Bookman Old Style" pitchFamily="18" charset="0"/>
              </a:rPr>
              <a:t>MAJOR ISSUE OF DISPUTE</a:t>
            </a:r>
          </a:p>
          <a:p>
            <a:pPr eaLnBrk="1" hangingPunct="1"/>
            <a:endParaRPr lang="en-US" altLang="en-US" sz="1800" b="1" dirty="0">
              <a:latin typeface="Bookman Old Style" pitchFamily="18" charset="0"/>
            </a:endParaRPr>
          </a:p>
          <a:p>
            <a:pPr eaLnBrk="1" hangingPunct="1"/>
            <a:r>
              <a:rPr lang="en-US" altLang="en-US" sz="1800" b="1" u="sng" dirty="0">
                <a:latin typeface="Bookman Old Style" pitchFamily="18" charset="0"/>
              </a:rPr>
              <a:t>MAJOR SUCCESS: LANDS CEDED BY STATES TO FEDERAL GOVERNMENT</a:t>
            </a:r>
          </a:p>
          <a:p>
            <a:pPr eaLnBrk="1" hangingPunct="1"/>
            <a:endParaRPr lang="en-US" altLang="en-US" sz="1800" b="1" dirty="0">
              <a:latin typeface="Bookman Old Style" pitchFamily="18" charset="0"/>
            </a:endParaRPr>
          </a:p>
          <a:p>
            <a:pPr eaLnBrk="1" hangingPunct="1"/>
            <a:r>
              <a:rPr lang="en-US" altLang="en-US" sz="1800" b="1" dirty="0">
                <a:latin typeface="Bookman Old Style" pitchFamily="18" charset="0"/>
              </a:rPr>
              <a:t>PROPERTY QUALIFICATIONS</a:t>
            </a:r>
          </a:p>
          <a:p>
            <a:pPr eaLnBrk="1" hangingPunct="1"/>
            <a:endParaRPr lang="en-US" altLang="en-US" sz="1800" b="1" dirty="0">
              <a:latin typeface="Bookman Old Style" pitchFamily="18" charset="0"/>
            </a:endParaRPr>
          </a:p>
          <a:p>
            <a:pPr eaLnBrk="1" hangingPunct="1"/>
            <a:endParaRPr lang="en-US" altLang="en-US" sz="1800" b="1" dirty="0">
              <a:latin typeface="Bookman Old Style" pitchFamily="18" charset="0"/>
            </a:endParaRPr>
          </a:p>
          <a:p>
            <a:pPr eaLnBrk="1" hangingPunct="1"/>
            <a:endParaRPr lang="en-US" altLang="en-US" sz="1800" b="1" dirty="0">
              <a:latin typeface="Bookman Old Style" pitchFamily="18" charset="0"/>
            </a:endParaRPr>
          </a:p>
          <a:p>
            <a:pPr eaLnBrk="1" hangingPunct="1"/>
            <a:endParaRPr lang="en-US" altLang="en-US" sz="1800" b="1" dirty="0">
              <a:latin typeface="Bookman Old Style" pitchFamily="18" charset="0"/>
            </a:endParaRPr>
          </a:p>
          <a:p>
            <a:pPr eaLnBrk="1" hangingPunct="1"/>
            <a:r>
              <a:rPr lang="en-US" altLang="en-US" sz="1800" b="1" dirty="0">
                <a:latin typeface="Bookman Old Style" pitchFamily="18" charset="0"/>
              </a:rPr>
              <a:t>P. 245 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1468D825-E79C-40D5-6646-67106EC34A6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6443" y="536714"/>
            <a:ext cx="6096000" cy="6550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dirty="0">
                <a:latin typeface="Bookman Old Style" pitchFamily="18" charset="0"/>
              </a:rPr>
              <a:t>II. THE SECOND CONTINENTAL CONGRESS 1775 - 1781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dirty="0"/>
              <a:t>FINANCED WAR: foreign investment, bonds, paper $ states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/>
              <a:t>LEGISLATIVE BODY NOT FULL/COMPLETE GOVERNMENT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/>
              <a:t>RAISE CONTINENTAL ARMY TO AID LOCAL MILITIA’S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b="1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/>
              <a:t>LONG TERM PROSPECTS HOPEFUL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/>
              <a:t>SHORT TERM PROSPECTS BLEAK DUE OT SIZE &amp; SCALE OF NATIONAL ENTERPRISE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b="1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/>
              <a:t>JOHN ADAMS “</a:t>
            </a:r>
            <a:r>
              <a:rPr lang="en-US" altLang="en-US" sz="2000" b="1" dirty="0"/>
              <a:t>The lawgivers of antiquity…legislated for single cities, who can legislate for 20 or 30 states, each of which is greater than Greece or Rome at those times?” THEY WERE NERVOUS!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eaLnBrk="1" hangingPunct="1"/>
            <a:r>
              <a:rPr lang="en-US" altLang="en-US" sz="2800" b="1" dirty="0">
                <a:latin typeface="Bookman Old Style" pitchFamily="18" charset="0"/>
              </a:rPr>
              <a:t>A. OUR FIRST FEDERAL FORM OF GOVERNMENT: THE ARTICLES OF CONFEDERATION</a:t>
            </a:r>
          </a:p>
        </p:txBody>
      </p:sp>
      <p:pic>
        <p:nvPicPr>
          <p:cNvPr id="8195" name="Picture 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295400"/>
            <a:ext cx="3962400" cy="5410200"/>
          </a:xfrm>
        </p:spPr>
      </p:pic>
      <p:sp>
        <p:nvSpPr>
          <p:cNvPr id="8196" name="Rectangle 7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1800" b="1" dirty="0"/>
              <a:t>LEGAL BASIS FOR AUTHORITY ALREADY ASSUMED</a:t>
            </a:r>
          </a:p>
          <a:p>
            <a:pPr eaLnBrk="1" hangingPunct="1"/>
            <a:endParaRPr lang="en-US" altLang="en-US" sz="1800" b="1" dirty="0"/>
          </a:p>
          <a:p>
            <a:pPr eaLnBrk="1" hangingPunct="1"/>
            <a:r>
              <a:rPr lang="en-US" altLang="en-US" sz="1800" b="1" dirty="0"/>
              <a:t>FIRM LEAGUE OF FRIENDSHIP</a:t>
            </a:r>
          </a:p>
          <a:p>
            <a:pPr eaLnBrk="1" hangingPunct="1"/>
            <a:endParaRPr lang="en-US" altLang="en-US" sz="1800" b="1" dirty="0"/>
          </a:p>
          <a:p>
            <a:pPr eaLnBrk="1" hangingPunct="1"/>
            <a:r>
              <a:rPr lang="en-US" altLang="en-US" sz="1800" b="1" dirty="0"/>
              <a:t>LIMITED NATIONAL POWERS: NO CENTRAL AUTHORITY – FEAR OF TYRANNY – INTENTIONAL</a:t>
            </a:r>
          </a:p>
          <a:p>
            <a:pPr eaLnBrk="1" hangingPunct="1"/>
            <a:endParaRPr lang="en-US" altLang="en-US" sz="1800" b="1" dirty="0"/>
          </a:p>
          <a:p>
            <a:pPr eaLnBrk="1" hangingPunct="1"/>
            <a:r>
              <a:rPr lang="en-US" altLang="en-US" sz="1800" b="1" dirty="0"/>
              <a:t>WILL NOT DUPLICATE MONARCHICAL &amp; ARISTOCRATIC PRINCIPLES  REVOLUTIONARIES FOUGHT &amp; DIED FOR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en-US" sz="2800" b="1" dirty="0">
                <a:latin typeface="Bookman Old Style" pitchFamily="18" charset="0"/>
              </a:rPr>
              <a:t>1. POWERS EMBODIED IN THE ARTICLES</a:t>
            </a:r>
          </a:p>
        </p:txBody>
      </p:sp>
      <p:pic>
        <p:nvPicPr>
          <p:cNvPr id="921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54864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901</Words>
  <Application>Microsoft Office PowerPoint</Application>
  <PresentationFormat>On-screen Show (4:3)</PresentationFormat>
  <Paragraphs>130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Unicode MS</vt:lpstr>
      <vt:lpstr>Bookman Old Style</vt:lpstr>
      <vt:lpstr>Calibri</vt:lpstr>
      <vt:lpstr>Office Theme</vt:lpstr>
      <vt:lpstr>THE EVOLUTION OF AN INDEPENDENT NATION Obj: To recognize the gravity of American’s position by identifying specific decisions made in the immediate aftermath of the Revolution.</vt:lpstr>
      <vt:lpstr>PowerPoint Presentation</vt:lpstr>
      <vt:lpstr>PowerPoint Presentation</vt:lpstr>
      <vt:lpstr>I. INDEPENDENT STATES WITH NO HISTORY OF ENDURING COOPERATION</vt:lpstr>
      <vt:lpstr>A. MASSACHUSETTS SPECIAL CONVENTION 1780</vt:lpstr>
      <vt:lpstr>B1. WESTERN LANDS &amp; REPRESENTATION</vt:lpstr>
      <vt:lpstr>II. THE SECOND CONTINENTAL CONGRESS 1775 - 1781</vt:lpstr>
      <vt:lpstr>A. OUR FIRST FEDERAL FORM OF GOVERNMENT: THE ARTICLES OF CONFEDERATION</vt:lpstr>
      <vt:lpstr>1. POWERS EMBODIED IN THE ARTICLES</vt:lpstr>
      <vt:lpstr>2. WEAKNESSES OF THE ARTICLES</vt:lpstr>
      <vt:lpstr>3. STRENGTHS OF ARTICLES LAND ORDINANCES 1785 – T. JEFFERSON (p. 248)</vt:lpstr>
      <vt:lpstr>4. NORTHWEST ORDINANCE 1787</vt:lpstr>
      <vt:lpstr>REVOLUTION OR EVOLUTION? Explain the ways in which the American Revolution altered the colonial social order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EVOLUTION OF AN INDEPENDENT NATION Obj: To recognize the gravity of American’s position by identifying specific decisions made in the immediate aftermath of the Revolution.</dc:title>
  <dc:creator>Stuart, Sarah</dc:creator>
  <cp:lastModifiedBy>Stuart, Sarah</cp:lastModifiedBy>
  <cp:revision>11</cp:revision>
  <dcterms:created xsi:type="dcterms:W3CDTF">2020-09-24T01:44:33Z</dcterms:created>
  <dcterms:modified xsi:type="dcterms:W3CDTF">2022-07-15T22:20:38Z</dcterms:modified>
</cp:coreProperties>
</file>