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9" r:id="rId3"/>
    <p:sldId id="260" r:id="rId4"/>
    <p:sldId id="273" r:id="rId5"/>
    <p:sldId id="261" r:id="rId6"/>
    <p:sldId id="274" r:id="rId7"/>
    <p:sldId id="275" r:id="rId8"/>
    <p:sldId id="276" r:id="rId9"/>
    <p:sldId id="272" r:id="rId10"/>
    <p:sldId id="279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25B828-460E-46E8-8E23-156437573964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24BC654-59F4-4C51-848A-78EFBC6B17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hsapush2015.weebly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7CE26-59AA-4B58-9229-9C3E83CC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4953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0CEC1EB8-9994-4E3A-A883-36EDC82BAF1C}"/>
              </a:ext>
            </a:extLst>
          </p:cNvPr>
          <p:cNvSpPr txBox="1">
            <a:spLocks/>
          </p:cNvSpPr>
          <p:nvPr/>
        </p:nvSpPr>
        <p:spPr>
          <a:xfrm>
            <a:off x="-152400" y="5715000"/>
            <a:ext cx="9296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/>
              <a:t>WELCOME TO APUSH</a:t>
            </a:r>
            <a:br>
              <a:rPr lang="en-US" sz="8000" b="1" dirty="0"/>
            </a:br>
            <a:r>
              <a:rPr lang="en-US" sz="8000" b="1" dirty="0"/>
              <a:t>Dr. Hosmer, Ms. Stuart </a:t>
            </a:r>
            <a:br>
              <a:rPr lang="en-US" sz="8000" b="1" dirty="0"/>
            </a:br>
            <a:r>
              <a:rPr lang="en-US" sz="8000" b="1" dirty="0"/>
              <a:t>&amp; Mr. </a:t>
            </a:r>
            <a:r>
              <a:rPr lang="en-US" sz="8000" b="1" dirty="0" err="1"/>
              <a:t>Ancharski</a:t>
            </a:r>
            <a:br>
              <a:rPr lang="en-US" sz="8000" b="1" dirty="0"/>
            </a:br>
            <a:r>
              <a:rPr lang="en-US" sz="8000" dirty="0">
                <a:hlinkClick r:id="rId3"/>
              </a:rPr>
              <a:t>https://uhsapush2015.weebly.com/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8264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1291-DAE7-D1A5-0E08-BCA86113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/>
              <a:t>What were the major patterns of Native American life in N. AM before Europeans arrived? Discuss &amp; record in notes at least 2 patterns</a:t>
            </a:r>
            <a:br>
              <a:rPr lang="en-US" sz="2400" dirty="0"/>
            </a:br>
            <a:r>
              <a:rPr lang="en-US" sz="1800" dirty="0"/>
              <a:t>Perfected techniques of farming, hunting, fishing; structures of governance &amp; political power, religious practices, extensive trade, irrigation, architecture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0BD5B-56AE-9454-6ED1-29793E83D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Where did mound-building tribes flourish?</a:t>
            </a:r>
          </a:p>
          <a:p>
            <a:r>
              <a:rPr lang="en-US" dirty="0"/>
              <a:t>A. In the Ohio River Valley         B. near the Atlantic Ocean</a:t>
            </a:r>
          </a:p>
          <a:p>
            <a:r>
              <a:rPr lang="en-US" dirty="0"/>
              <a:t>C. in present day New Mexico   D.  in Florida’s peninsula</a:t>
            </a:r>
          </a:p>
          <a:p>
            <a:endParaRPr lang="en-US" dirty="0"/>
          </a:p>
          <a:p>
            <a:r>
              <a:rPr lang="en-US" dirty="0"/>
              <a:t>What was the significance of Native American cultivation of maize?</a:t>
            </a:r>
          </a:p>
          <a:p>
            <a:r>
              <a:rPr lang="en-US" dirty="0"/>
              <a:t>A. the ability to cultivate it led to extensive &amp; permanent settlements</a:t>
            </a:r>
          </a:p>
          <a:p>
            <a:r>
              <a:rPr lang="en-US" dirty="0"/>
              <a:t>B. maize was a crop that provided complete nutrition for Native American cultures</a:t>
            </a:r>
          </a:p>
          <a:p>
            <a:r>
              <a:rPr lang="en-US" dirty="0"/>
              <a:t>C. Maize wasn’t consumed by people but used for animal fodder</a:t>
            </a:r>
          </a:p>
          <a:p>
            <a:r>
              <a:rPr lang="en-US" dirty="0"/>
              <a:t>D. The cultivation of maize was learned from the Spanish in the 15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80471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D2733-EBAC-433F-9148-1CC020F2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en-US" dirty="0"/>
              <a:t>B. </a:t>
            </a:r>
            <a:r>
              <a:rPr lang="en-US" b="1" dirty="0"/>
              <a:t>COLUMBIAN EXCHANGE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DD3FA-C5B7-4C78-A404-5A160D98A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65" y="1600200"/>
            <a:ext cx="659027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96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4DF5-D232-4C44-B1AE-D9082589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C. Atlantic Trade, Triangular Trade</a:t>
            </a:r>
            <a:br>
              <a:rPr lang="en-US" b="1" dirty="0"/>
            </a:br>
            <a:r>
              <a:rPr lang="en-US" b="1" dirty="0"/>
              <a:t>16</a:t>
            </a:r>
            <a:r>
              <a:rPr lang="en-US" b="1" baseline="30000" dirty="0"/>
              <a:t>th</a:t>
            </a:r>
            <a:r>
              <a:rPr lang="en-US" b="1" dirty="0"/>
              <a:t> – early 19</a:t>
            </a:r>
            <a:r>
              <a:rPr lang="en-US" b="1" baseline="30000" dirty="0"/>
              <a:t>th</a:t>
            </a:r>
            <a:r>
              <a:rPr lang="en-US" b="1" dirty="0"/>
              <a:t> centuries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0FE60-CB55-4E6C-8B23-859ED653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6324600" cy="49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COVERSHEETS &amp; UNIT OVERVIEW</a:t>
            </a:r>
            <a:br>
              <a:rPr lang="en-US" b="1" dirty="0"/>
            </a:br>
            <a:r>
              <a:rPr lang="en-US" sz="1800" b="1" dirty="0"/>
              <a:t>TO BE HANDED IN BEFORE EVERY UNIT EXAM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3A299"/>
              </a:buClr>
            </a:pPr>
            <a:r>
              <a:rPr lang="en-US" b="1" dirty="0">
                <a:solidFill>
                  <a:srgbClr val="292934"/>
                </a:solidFill>
              </a:rPr>
              <a:t>THEMES: USE THE ONES ON THE UNIT OVERVIEW</a:t>
            </a:r>
          </a:p>
          <a:p>
            <a:pPr lvl="0">
              <a:buClr>
                <a:srgbClr val="93A299"/>
              </a:buClr>
            </a:pPr>
            <a:r>
              <a:rPr lang="en-US" b="1" dirty="0">
                <a:solidFill>
                  <a:srgbClr val="292934"/>
                </a:solidFill>
              </a:rPr>
              <a:t>CCOT – MUST BE DIFFERENT INFO FROM THEMES, SPECIFIC EXAMPLES REQUIRED</a:t>
            </a:r>
          </a:p>
          <a:p>
            <a:pPr lvl="0">
              <a:buClr>
                <a:srgbClr val="93A299"/>
              </a:buClr>
            </a:pPr>
            <a:r>
              <a:rPr lang="en-US" b="1" dirty="0">
                <a:solidFill>
                  <a:srgbClr val="292934"/>
                </a:solidFill>
              </a:rPr>
              <a:t>TIMELINE: IN CHRONO ORDER – ALL #1’S RELATE, ALL #2’S ETC.</a:t>
            </a:r>
          </a:p>
          <a:p>
            <a:pPr lvl="0">
              <a:buClr>
                <a:srgbClr val="93A299"/>
              </a:buClr>
            </a:pPr>
            <a:r>
              <a:rPr lang="en-US" b="1" dirty="0">
                <a:solidFill>
                  <a:srgbClr val="292934"/>
                </a:solidFill>
              </a:rPr>
              <a:t>USE OVERVIEW FOR TERMS/EVENTS – THERE IS ALSO A TIMELINE ON COURSE WEBSITE AND ON THE OVERVIEW</a:t>
            </a:r>
          </a:p>
          <a:p>
            <a:pPr lvl="0">
              <a:buClr>
                <a:srgbClr val="93A299"/>
              </a:buClr>
            </a:pPr>
            <a:endParaRPr lang="en-US" b="1" dirty="0">
              <a:solidFill>
                <a:srgbClr val="292934"/>
              </a:solidFill>
            </a:endParaRPr>
          </a:p>
          <a:p>
            <a:pPr lvl="0">
              <a:buClr>
                <a:srgbClr val="93A299"/>
              </a:buClr>
            </a:pPr>
            <a:r>
              <a:rPr lang="en-US" b="1" dirty="0">
                <a:solidFill>
                  <a:srgbClr val="292934"/>
                </a:solidFill>
              </a:rPr>
              <a:t>QUESTIONS?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73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I. TRANSFORMATION OF THE ATLANTIC WORLD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u="sng" dirty="0"/>
              <a:t>2 CENTRAL DEVELOPMENTS 1450-1700</a:t>
            </a:r>
          </a:p>
          <a:p>
            <a:r>
              <a:rPr lang="en-US" b="1" dirty="0">
                <a:solidFill>
                  <a:schemeClr val="tx2"/>
                </a:solidFill>
              </a:rPr>
              <a:t>NATIVE AMERICAN DIVERSITY &amp; COMPLEXITY</a:t>
            </a:r>
          </a:p>
          <a:p>
            <a:pPr lvl="1"/>
            <a:r>
              <a:rPr lang="en-US" b="1" i="1" dirty="0">
                <a:solidFill>
                  <a:schemeClr val="tx2"/>
                </a:solidFill>
              </a:rPr>
              <a:t>POL, ECO, SOC &amp; REL PRACTICES DIFFERED BASED ON GEOGRAPHY, POPULATION SIZE </a:t>
            </a:r>
          </a:p>
          <a:p>
            <a:pPr lvl="1"/>
            <a:endParaRPr lang="en-US" b="1" i="1" dirty="0">
              <a:solidFill>
                <a:schemeClr val="tx2"/>
              </a:solidFill>
            </a:endParaRPr>
          </a:p>
          <a:p>
            <a:r>
              <a:rPr lang="en-US" b="1" dirty="0"/>
              <a:t>COLONIAL SETTLEMENT &amp; COLUMBIAN EXCHANGE</a:t>
            </a:r>
          </a:p>
          <a:p>
            <a:pPr lvl="1"/>
            <a:r>
              <a:rPr lang="en-US" b="1" i="1" dirty="0"/>
              <a:t>DOMESTICATED ANIMALS/PLANTS ALTERED LANDSCAPE, INTRODUCED DISEASE &amp; DECIMATED NATIVE POPS</a:t>
            </a:r>
          </a:p>
        </p:txBody>
      </p:sp>
    </p:spTree>
    <p:extLst>
      <p:ext uri="{BB962C8B-B14F-4D97-AF65-F5344CB8AC3E}">
        <p14:creationId xmlns:p14="http://schemas.microsoft.com/office/powerpoint/2010/main" val="111735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F8B0-74DF-4BFC-84BF-6447A806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OBJ: TO COMPARE &amp; CONTRAST DIFFERENT NATIVE COMMUITIES IN NORTH AMERICA PRIOR TO EUROPEAN CONTACT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8C1DFF-4C0B-66D0-1E64-C0FBD1DCD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" y="1524000"/>
            <a:ext cx="5219964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A146EB-7692-AC3F-80E0-2824382C5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40" y="1527313"/>
            <a:ext cx="38582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9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849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A. EARLY MIGRATION TO AMERICAS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2855844" cy="4718304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3 WAVES: 13,000-3,000 BCE</a:t>
            </a:r>
          </a:p>
          <a:p>
            <a:endParaRPr lang="en-US" sz="1800" b="1" dirty="0"/>
          </a:p>
          <a:p>
            <a:r>
              <a:rPr lang="en-US" sz="1800" b="1" dirty="0"/>
              <a:t>MIGRATION USUALLY SOUTH (MEX/PERU) BUT ALSO, EAST TO MISS VALLEY &amp; SE N. AM.</a:t>
            </a:r>
          </a:p>
          <a:p>
            <a:endParaRPr lang="en-US" sz="1800" b="1" dirty="0"/>
          </a:p>
          <a:p>
            <a:r>
              <a:rPr lang="en-US" sz="1800" b="1" dirty="0"/>
              <a:t>DOMESTICATED CROPS ABOUT 6K YRS AGO</a:t>
            </a:r>
          </a:p>
          <a:p>
            <a:r>
              <a:rPr lang="en-US" sz="1800" b="1" dirty="0"/>
              <a:t> POTATO, MAIZE, LED TO POP GROWTH</a:t>
            </a:r>
          </a:p>
          <a:p>
            <a:r>
              <a:rPr lang="en-US" sz="1800" b="1" dirty="0"/>
              <a:t>SW CROPS 3 SISTERS: SQUASH, MAIZE, BEANS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4F07C-75AA-9099-3037-86A595DDF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639"/>
            <a:ext cx="5777948" cy="619680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0A922A-067C-6072-080E-1E5E7A8F3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657600" cy="4562856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52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CB1CF24-8FD7-889A-DCA5-CA3122858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>
                <a:tab pos="-114300" algn="r"/>
                <a:tab pos="0" algn="l"/>
              </a:tabLst>
            </a:pPr>
            <a:r>
              <a:rPr kumimoji="0" lang="en-US" altLang="en-US" sz="3100" b="0" i="0" u="none" strike="noStrike" kern="1200" cap="none" spc="-100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1.The trend in the map was MOST likely caused by which of the following?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48EFAC-CCA5-EA1C-6072-89D0A1049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757215"/>
              </p:ext>
            </p:extLst>
          </p:nvPr>
        </p:nvGraphicFramePr>
        <p:xfrm>
          <a:off x="457200" y="1802731"/>
          <a:ext cx="8229600" cy="4471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995">
                  <a:extLst>
                    <a:ext uri="{9D8B030D-6E8A-4147-A177-3AD203B41FA5}">
                      <a16:colId xmlns:a16="http://schemas.microsoft.com/office/drawing/2014/main" val="3271432547"/>
                    </a:ext>
                  </a:extLst>
                </a:gridCol>
                <a:gridCol w="7587605">
                  <a:extLst>
                    <a:ext uri="{9D8B030D-6E8A-4147-A177-3AD203B41FA5}">
                      <a16:colId xmlns:a16="http://schemas.microsoft.com/office/drawing/2014/main" val="1307794617"/>
                    </a:ext>
                  </a:extLst>
                </a:gridCol>
              </a:tblGrid>
              <a:tr h="907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Native populations sought to live in similar natural environments.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/>
                </a:tc>
                <a:extLst>
                  <a:ext uri="{0D108BD9-81ED-4DB2-BD59-A6C34878D82A}">
                    <a16:rowId xmlns:a16="http://schemas.microsoft.com/office/drawing/2014/main" val="3709989449"/>
                  </a:ext>
                </a:extLst>
              </a:tr>
              <a:tr h="1328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b.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Native societies were able to adapt to diverse environments as they settled throughout the Americas.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/>
                </a:tc>
                <a:extLst>
                  <a:ext uri="{0D108BD9-81ED-4DB2-BD59-A6C34878D82A}">
                    <a16:rowId xmlns:a16="http://schemas.microsoft.com/office/drawing/2014/main" val="113589918"/>
                  </a:ext>
                </a:extLst>
              </a:tr>
              <a:tr h="9072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c.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Settlement patterns were shifted as native groups tried to avoid mountainous regions.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/>
                </a:tc>
                <a:extLst>
                  <a:ext uri="{0D108BD9-81ED-4DB2-BD59-A6C34878D82A}">
                    <a16:rowId xmlns:a16="http://schemas.microsoft.com/office/drawing/2014/main" val="2693903785"/>
                  </a:ext>
                </a:extLst>
              </a:tr>
              <a:tr h="1328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d.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Native American populations were not able to live together peacefully, so widespread migration developed.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07" marR="67107" marT="0" marB="0"/>
                </a:tc>
                <a:extLst>
                  <a:ext uri="{0D108BD9-81ED-4DB2-BD59-A6C34878D82A}">
                    <a16:rowId xmlns:a16="http://schemas.microsoft.com/office/drawing/2014/main" val="3894719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48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82108166-B1AF-7DD5-CB6D-14C72F19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>
                <a:tab pos="-114300" algn="r"/>
                <a:tab pos="0" algn="l"/>
              </a:tabLst>
            </a:pPr>
            <a:r>
              <a:rPr kumimoji="0" lang="en-US" altLang="en-US" sz="2800" b="0" i="0" u="none" strike="noStrike" kern="1200" cap="none" spc="-100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2. According to the map, which of the following was true about all of the native populations in the Americas?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DC25E3-A205-15E7-41EA-A1B34FF87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979805"/>
              </p:ext>
            </p:extLst>
          </p:nvPr>
        </p:nvGraphicFramePr>
        <p:xfrm>
          <a:off x="457200" y="1941191"/>
          <a:ext cx="8229601" cy="4194820"/>
        </p:xfrm>
        <a:graphic>
          <a:graphicData uri="http://schemas.openxmlformats.org/drawingml/2006/table">
            <a:tbl>
              <a:tblPr/>
              <a:tblGrid>
                <a:gridCol w="695738">
                  <a:extLst>
                    <a:ext uri="{9D8B030D-6E8A-4147-A177-3AD203B41FA5}">
                      <a16:colId xmlns:a16="http://schemas.microsoft.com/office/drawing/2014/main" val="1634400864"/>
                    </a:ext>
                  </a:extLst>
                </a:gridCol>
                <a:gridCol w="7533863">
                  <a:extLst>
                    <a:ext uri="{9D8B030D-6E8A-4147-A177-3AD203B41FA5}">
                      <a16:colId xmlns:a16="http://schemas.microsoft.com/office/drawing/2014/main" val="208701365"/>
                    </a:ext>
                  </a:extLst>
                </a:gridCol>
              </a:tblGrid>
              <a:tr h="104870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15" marR="74015" marT="246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These populations were highly dependent on the cultivation of maize.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15" marR="74015" marT="246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592542"/>
                  </a:ext>
                </a:extLst>
              </a:tr>
              <a:tr h="104870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15" marR="74015" marT="246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These populations supported themselves through the vast resources of the ocean.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15" marR="74015" marT="246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420953"/>
                  </a:ext>
                </a:extLst>
              </a:tr>
              <a:tr h="104870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15" marR="74015" marT="246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Geographic factors were of little concern to these populations.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15" marR="74015" marT="246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949072"/>
                  </a:ext>
                </a:extLst>
              </a:tr>
              <a:tr h="1048705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15" marR="74015" marT="246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shared some similar characteristics because they came from related origins.</a:t>
                      </a:r>
                      <a:endParaRPr lang="en-US" sz="4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4015" marR="74015" marT="246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43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5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B235163-7224-A900-07D2-2B0D17549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33400"/>
            <a:ext cx="8229600" cy="99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14300" algn="r"/>
                <a:tab pos="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lnSpc>
                <a:spcPct val="90000"/>
              </a:lnSpc>
              <a:spcAft>
                <a:spcPts val="600"/>
              </a:spcAft>
              <a:buClrTx/>
              <a:buSzTx/>
              <a:tabLst>
                <a:tab pos="-114300" algn="r"/>
                <a:tab pos="0" algn="l"/>
              </a:tabLst>
            </a:pPr>
            <a:r>
              <a:rPr kumimoji="0" lang="en-US" altLang="en-US" sz="2500" b="0" i="0" u="none" strike="noStrike" kern="1200" cap="none" spc="-100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3. According to the map, which of the following was true about native populations in the Great Basin and Great Plains?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C00A9E-C32F-DAD4-6963-C9B1552DE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76588"/>
              </p:ext>
            </p:extLst>
          </p:nvPr>
        </p:nvGraphicFramePr>
        <p:xfrm>
          <a:off x="457200" y="2187967"/>
          <a:ext cx="8229601" cy="3701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750">
                  <a:extLst>
                    <a:ext uri="{9D8B030D-6E8A-4147-A177-3AD203B41FA5}">
                      <a16:colId xmlns:a16="http://schemas.microsoft.com/office/drawing/2014/main" val="3297186807"/>
                    </a:ext>
                  </a:extLst>
                </a:gridCol>
                <a:gridCol w="7574851">
                  <a:extLst>
                    <a:ext uri="{9D8B030D-6E8A-4147-A177-3AD203B41FA5}">
                      <a16:colId xmlns:a16="http://schemas.microsoft.com/office/drawing/2014/main" val="808347162"/>
                    </a:ext>
                  </a:extLst>
                </a:gridCol>
              </a:tblGrid>
              <a:tr h="925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1" marR="684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They settled in permanent villages due to their use of large-scale agriculture.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1" marR="68441" marT="0" marB="0"/>
                </a:tc>
                <a:extLst>
                  <a:ext uri="{0D108BD9-81ED-4DB2-BD59-A6C34878D82A}">
                    <a16:rowId xmlns:a16="http://schemas.microsoft.com/office/drawing/2014/main" val="1122355924"/>
                  </a:ext>
                </a:extLst>
              </a:tr>
              <a:tr h="925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b.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1" marR="684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These populations engaged in mixed economies that favored a reliance on water.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1" marR="68441" marT="0" marB="0"/>
                </a:tc>
                <a:extLst>
                  <a:ext uri="{0D108BD9-81ED-4DB2-BD59-A6C34878D82A}">
                    <a16:rowId xmlns:a16="http://schemas.microsoft.com/office/drawing/2014/main" val="4096691653"/>
                  </a:ext>
                </a:extLst>
              </a:tr>
              <a:tr h="925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c.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1" marR="684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They developed largely mobile lifestyles in response to the aridity of their climate.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1" marR="68441" marT="0" marB="0"/>
                </a:tc>
                <a:extLst>
                  <a:ext uri="{0D108BD9-81ED-4DB2-BD59-A6C34878D82A}">
                    <a16:rowId xmlns:a16="http://schemas.microsoft.com/office/drawing/2014/main" val="3787837792"/>
                  </a:ext>
                </a:extLst>
              </a:tr>
              <a:tr h="9253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d.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1" marR="6844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These populations were similar to the populations of the Northeast and Mississippi River valley.</a:t>
                      </a:r>
                      <a:endParaRPr lang="en-US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1" marR="68441" marT="0" marB="0"/>
                </a:tc>
                <a:extLst>
                  <a:ext uri="{0D108BD9-81ED-4DB2-BD59-A6C34878D82A}">
                    <a16:rowId xmlns:a16="http://schemas.microsoft.com/office/drawing/2014/main" val="3988951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1DE0D1-E198-405D-F594-A54C23A65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2057400" cy="5181600"/>
          </a:xfrm>
        </p:spPr>
        <p:txBody>
          <a:bodyPr>
            <a:normAutofit fontScale="90000"/>
          </a:bodyPr>
          <a:lstStyle/>
          <a:p>
            <a:r>
              <a:rPr lang="en-US" dirty="0"/>
              <a:t>PAGE 11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B. </a:t>
            </a:r>
            <a:r>
              <a:rPr lang="en-US" sz="2700" b="1" dirty="0"/>
              <a:t>NORTH AMERICAN NATIVE SOCIETIES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sz="2700" b="1" dirty="0"/>
              <a:t>DISTINCT &amp; COMPLEX</a:t>
            </a:r>
            <a:br>
              <a:rPr lang="en-US" dirty="0"/>
            </a:br>
            <a:br>
              <a:rPr lang="en-US" dirty="0"/>
            </a:br>
            <a:r>
              <a:rPr lang="en-US" sz="2400" b="1" dirty="0"/>
              <a:t>MISSISSIPPI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WEST &amp; SOUTHWEST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b="1" dirty="0"/>
              <a:t>EAST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5B03D3-F16E-DEBC-0191-C1F571578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109062"/>
            <a:ext cx="7239000" cy="7076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407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2894</TotalTime>
  <Words>658</Words>
  <Application>Microsoft Office PowerPoint</Application>
  <PresentationFormat>On-screen Show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Clarity</vt:lpstr>
      <vt:lpstr>PowerPoint Presentation</vt:lpstr>
      <vt:lpstr>COVERSHEETS &amp; UNIT OVERVIEW TO BE HANDED IN BEFORE EVERY UNIT EXAM</vt:lpstr>
      <vt:lpstr>I. TRANSFORMATION OF THE ATLANTIC WORLD</vt:lpstr>
      <vt:lpstr>OBJ: TO COMPARE &amp; CONTRAST DIFFERENT NATIVE COMMUITIES IN NORTH AMERICA PRIOR TO EUROPEAN CONTACT</vt:lpstr>
      <vt:lpstr>A. EARLY MIGRATION TO AMERICAS</vt:lpstr>
      <vt:lpstr>PowerPoint Presentation</vt:lpstr>
      <vt:lpstr>PowerPoint Presentation</vt:lpstr>
      <vt:lpstr>PowerPoint Presentation</vt:lpstr>
      <vt:lpstr>PAGE 11  B. NORTH AMERICAN NATIVE SOCIETIES  DISTINCT &amp; COMPLEX  MISSISSIPPI  WEST &amp; SOUTHWEST  EAST  </vt:lpstr>
      <vt:lpstr>What were the major patterns of Native American life in N. AM before Europeans arrived? Discuss &amp; record in notes at least 2 patterns Perfected techniques of farming, hunting, fishing; structures of governance &amp; political power, religious practices, extensive trade, irrigation, architecture</vt:lpstr>
      <vt:lpstr>B. COLUMBIAN EXCHANGE</vt:lpstr>
      <vt:lpstr>C. Atlantic Trade, Triangular Trade 16th – early 19th centuries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APUSH 2017-18</dc:title>
  <dc:creator>Office</dc:creator>
  <cp:lastModifiedBy>Stuart, Sarah</cp:lastModifiedBy>
  <cp:revision>165</cp:revision>
  <dcterms:created xsi:type="dcterms:W3CDTF">2017-06-19T17:05:11Z</dcterms:created>
  <dcterms:modified xsi:type="dcterms:W3CDTF">2022-06-15T15:52:24Z</dcterms:modified>
</cp:coreProperties>
</file>