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1" r:id="rId6"/>
    <p:sldId id="271" r:id="rId7"/>
    <p:sldId id="270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063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9D83ED2-4B51-41AD-82FD-EEF41CFA85DC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AAA751-2666-4F87-AFD9-E0C2444B3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4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6F8B4-72FB-4854-B9CA-FFB8B7DAD6E3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D4243-53E0-47DA-A839-3B887399F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29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B68579-0E61-4338-A13B-BF8D653E6507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7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A7CB7-DE13-409E-B7B8-AE423962DAE7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084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C05FE3-CC25-47DF-A917-1CA8BFDFCD32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39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63C6-4C2F-4F95-9EE3-7E3516ACB351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9724-BCA3-4C6C-B53C-BD358A329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0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08B6-7FB8-407F-B3F6-812FE3937D0A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3914-6132-48A4-913F-7B21328D3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0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B733-B7E4-4BF3-B01B-77F5AEC063AA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C46E-D954-41F1-8AAA-C86E4435B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5BE1-035F-4641-9BFE-36E68E3CB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51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EED7D-8205-42A9-9912-7DF3903D6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0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1F807-6669-4FE3-9110-F4EB520DD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5DAC-7C09-4D08-AB3F-96CC10757BD8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48808-942F-4531-9F4C-CAE1D8F8D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0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CEE8-8B73-4964-BD94-8905451C158B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C0846-04C3-452D-A45F-2FA691F5D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163CA-2228-40CA-90A6-954501FBCC18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267CE-80B5-41B8-A0B9-A8CBBD42E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F1E4D-4E5A-46C6-88F6-B3DDC959EA39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288C-3D2E-4A41-BE5D-0D35414DD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5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2D712-DD7E-4B3E-9664-A68D2F4EFE2A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90E0-4746-41AE-A3AE-9963CC0F3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AF3B-0ED4-46CD-A9C3-62657050C6E1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AC3B-DC3E-4F0A-A1FD-E11EDD371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3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90F0-DD15-44AE-B627-DF9076460A1B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FB839-AD37-4EB3-890C-1726236CB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95AC-0FB2-4598-A6E1-329F10ED9300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631F-1452-4833-B666-5333F6BAA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8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AE2900-A52E-41F8-AAD7-13C45D1F57E2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F8F53D-515D-4443-9CD4-CD6AC0F0C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2130425"/>
            <a:ext cx="8534400" cy="1470025"/>
          </a:xfrm>
        </p:spPr>
        <p:txBody>
          <a:bodyPr/>
          <a:lstStyle/>
          <a:p>
            <a:pPr eaLnBrk="1" hangingPunct="1"/>
            <a:r>
              <a:rPr lang="en-US" altLang="en-US" sz="3600" b="1"/>
              <a:t>THE TIMES THEY ARE A-CHANGIN’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kern="1200" dirty="0">
                <a:solidFill>
                  <a:schemeClr val="tx1">
                    <a:tint val="75000"/>
                  </a:schemeClr>
                </a:solidFill>
              </a:rPr>
              <a:t>OBJ:  To understand the effects of WWI on America in the 1920’s by discussing tensions within society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C. A – U – T - 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533400"/>
            <a:ext cx="4038600" cy="5943600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1. 2</a:t>
            </a:r>
            <a:r>
              <a:rPr lang="en-US" altLang="en-US" sz="1600" b="1" baseline="30000" dirty="0"/>
              <a:t>nd</a:t>
            </a:r>
            <a:r>
              <a:rPr lang="en-US" altLang="en-US" sz="1600" b="1" dirty="0"/>
              <a:t> INDUSTRIAL REVOLUTION</a:t>
            </a:r>
          </a:p>
          <a:p>
            <a:pPr eaLnBrk="1" hangingPunct="1"/>
            <a:r>
              <a:rPr lang="en-US" altLang="en-US" sz="1600" b="1" dirty="0"/>
              <a:t>1913 H. FORD - ASSEMBLY LINE</a:t>
            </a:r>
          </a:p>
          <a:p>
            <a:pPr eaLnBrk="1" hangingPunct="1"/>
            <a:r>
              <a:rPr lang="en-US" altLang="en-US" sz="1600" b="1" dirty="0"/>
              <a:t>1925 75% BOUGHT ON CREDIT 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CHRYSLER, COLOR &amp; COMPETITION</a:t>
            </a:r>
          </a:p>
          <a:p>
            <a:pPr eaLnBrk="1" hangingPunct="1"/>
            <a:r>
              <a:rPr lang="en-US" altLang="en-US" sz="1600" b="1" dirty="0"/>
              <a:t>1929 AUTO MFG = 9% OF ALL MFG. WAGES</a:t>
            </a:r>
          </a:p>
          <a:p>
            <a:pPr eaLnBrk="1" hangingPunct="1"/>
            <a:r>
              <a:rPr lang="en-US" altLang="en-US" sz="1600" b="1" dirty="0"/>
              <a:t>1930 60% OF AMERICANS OWNED CARS 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2. IMPACT </a:t>
            </a:r>
          </a:p>
          <a:p>
            <a:pPr eaLnBrk="1" hangingPunct="1"/>
            <a:r>
              <a:rPr lang="en-US" altLang="en-US" sz="1600" b="1" dirty="0"/>
              <a:t>DRIVE IN MOVIES, CAR DATES, TRIPS TO THE SHORE, HOTELS, MOTELS, HOLIDAY INN’S, RESTAURANTS, SERVICE STATIONS</a:t>
            </a:r>
          </a:p>
          <a:p>
            <a:pPr eaLnBrk="1" hangingPunct="1"/>
            <a:r>
              <a:rPr lang="en-US" altLang="en-US" sz="1600" b="1" dirty="0"/>
              <a:t>TOWNS EXPAND</a:t>
            </a:r>
          </a:p>
          <a:p>
            <a:pPr eaLnBrk="1" hangingPunct="1"/>
            <a:r>
              <a:rPr lang="en-US" altLang="en-US" sz="1600" b="1" dirty="0"/>
              <a:t>FULL EMPLOYMENT</a:t>
            </a:r>
          </a:p>
          <a:p>
            <a:pPr eaLnBrk="1" hangingPunct="1"/>
            <a:r>
              <a:rPr lang="en-US" altLang="en-US" sz="1600" b="1" dirty="0"/>
              <a:t>AND THEN……………..</a:t>
            </a:r>
          </a:p>
          <a:p>
            <a:pPr eaLnBrk="1" hangingPunct="1"/>
            <a:endParaRPr lang="en-US" altLang="en-US" sz="1600" b="1" dirty="0"/>
          </a:p>
        </p:txBody>
      </p:sp>
      <p:pic>
        <p:nvPicPr>
          <p:cNvPr id="9220" name="Content Placeholder 4" descr="ford-model-t-1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19200"/>
            <a:ext cx="4038600" cy="2533650"/>
          </a:xfrm>
        </p:spPr>
      </p:pic>
      <p:pic>
        <p:nvPicPr>
          <p:cNvPr id="9221" name="Picture 2" descr="1925 Chrysler Rumble Seat Roads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59886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0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FF0000"/>
                </a:solidFill>
              </a:rPr>
              <a:t>I. SEEING RED! RETURN TO ISOLATION &amp; NATIVISM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762000"/>
            <a:ext cx="4724400" cy="60960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</a:rPr>
              <a:t>A. THE RED SCARE 1919-1920</a:t>
            </a:r>
          </a:p>
          <a:p>
            <a:pPr eaLnBrk="1" hangingPunct="1"/>
            <a:r>
              <a:rPr lang="en-US" altLang="en-US" sz="2000" b="1" dirty="0"/>
              <a:t>WWI PROPAGANDA CREATED CLIMATE OF INTOLERANCE</a:t>
            </a:r>
          </a:p>
          <a:p>
            <a:pPr eaLnBrk="1" hangingPunct="1"/>
            <a:r>
              <a:rPr lang="en-US" altLang="en-US" sz="2000" b="1" dirty="0"/>
              <a:t>ANTI RADICALISM &amp; ANTI IMMIGRATION </a:t>
            </a:r>
          </a:p>
          <a:p>
            <a:pPr eaLnBrk="1" hangingPunct="1"/>
            <a:r>
              <a:rPr lang="en-US" altLang="en-US" sz="2000" b="1" dirty="0"/>
              <a:t>POST RUSSIAN REVOLUTION</a:t>
            </a:r>
          </a:p>
          <a:p>
            <a:pPr eaLnBrk="1" hangingPunct="1"/>
            <a:endParaRPr lang="en-US" altLang="en-US" sz="2000" b="1" dirty="0"/>
          </a:p>
          <a:p>
            <a:pPr eaLnBrk="1" hangingPunct="1"/>
            <a:endParaRPr lang="en-US" altLang="en-US" sz="2000" b="1" dirty="0"/>
          </a:p>
          <a:p>
            <a:pPr eaLnBrk="1" hangingPunct="1"/>
            <a:endParaRPr lang="en-US" altLang="en-US" sz="2000" b="1" dirty="0"/>
          </a:p>
          <a:p>
            <a:pPr eaLnBrk="1" hangingPunct="1"/>
            <a:r>
              <a:rPr lang="en-US" altLang="en-US" sz="2000" b="1" dirty="0"/>
              <a:t>B. THE FIGHTING QUAKER – A. MITCHELL PALMER</a:t>
            </a:r>
          </a:p>
          <a:p>
            <a:pPr eaLnBrk="1" hangingPunct="1"/>
            <a:r>
              <a:rPr lang="en-US" altLang="en-US" sz="2000" b="1" dirty="0"/>
              <a:t>1919 BOMBS, PALMER RAIDS (UNION TARGETS), &amp; MORE BOMBS WALL STREET 1920 &amp; DEPORTATIONS </a:t>
            </a:r>
          </a:p>
          <a:p>
            <a:pPr eaLnBrk="1" hangingPunct="1"/>
            <a:r>
              <a:rPr lang="en-US" altLang="en-US" sz="2000" b="1" dirty="0"/>
              <a:t>FOCUS ON UNIONS – SOCIALISTS &amp; IMMIGRANTS</a:t>
            </a:r>
          </a:p>
          <a:p>
            <a:pPr eaLnBrk="1" hangingPunct="1"/>
            <a:endParaRPr lang="en-US" altLang="en-US" sz="1600" b="1" dirty="0"/>
          </a:p>
        </p:txBody>
      </p:sp>
      <p:pic>
        <p:nvPicPr>
          <p:cNvPr id="3076" name="Picture 2" descr="http://www.privacysos.org/sites/all/images/IWW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200400"/>
            <a:ext cx="4506913" cy="3657600"/>
          </a:xfrm>
          <a:noFill/>
        </p:spPr>
      </p:pic>
      <p:pic>
        <p:nvPicPr>
          <p:cNvPr id="3077" name="Picture 4" descr="http://upload.wikimedia.org/wikipedia/commons/thumb/7/71/Alexander_Mitchell_Palmer.jpg/220px-Alexander_Mitchell_Pal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8764"/>
            <a:ext cx="1629466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609600"/>
          </a:xfrm>
        </p:spPr>
        <p:txBody>
          <a:bodyPr/>
          <a:lstStyle/>
          <a:p>
            <a:pPr algn="l" eaLnBrk="1" hangingPunct="1"/>
            <a:r>
              <a:rPr lang="en-US" altLang="en-US" sz="2400" b="1" dirty="0"/>
              <a:t>C. XENOPHOBIA</a:t>
            </a:r>
          </a:p>
        </p:txBody>
      </p:sp>
      <p:sp>
        <p:nvSpPr>
          <p:cNvPr id="4100" name="Content Placeholder 3"/>
          <p:cNvSpPr>
            <a:spLocks noGrp="1"/>
          </p:cNvSpPr>
          <p:nvPr>
            <p:ph sz="half" idx="4294967295"/>
          </p:nvPr>
        </p:nvSpPr>
        <p:spPr>
          <a:xfrm>
            <a:off x="4714875" y="152400"/>
            <a:ext cx="4343400" cy="5943600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1. UNIONS: THE BASTIONS OF COMMUNISM</a:t>
            </a:r>
          </a:p>
          <a:p>
            <a:pPr eaLnBrk="1" hangingPunct="1"/>
            <a:r>
              <a:rPr lang="en-US" altLang="en-US" sz="1600" b="1" dirty="0"/>
              <a:t>DEMANDS FOR RAISES</a:t>
            </a:r>
          </a:p>
          <a:p>
            <a:pPr eaLnBrk="1" hangingPunct="1"/>
            <a:r>
              <a:rPr lang="en-US" altLang="en-US" sz="1600" b="1" dirty="0"/>
              <a:t>5MILL MEMBERS IN 1920</a:t>
            </a:r>
          </a:p>
          <a:p>
            <a:pPr eaLnBrk="1" hangingPunct="1"/>
            <a:r>
              <a:rPr lang="en-US" altLang="en-US" sz="1600" b="1" dirty="0"/>
              <a:t>ANY BENEFITS MARGINAL </a:t>
            </a:r>
          </a:p>
          <a:p>
            <a:pPr eaLnBrk="1" hangingPunct="1"/>
            <a:r>
              <a:rPr lang="en-US" altLang="en-US" sz="1600" b="1" dirty="0"/>
              <a:t>GOV’T USE OF INJUNCTIONS</a:t>
            </a:r>
          </a:p>
          <a:p>
            <a:pPr eaLnBrk="1" hangingPunct="1"/>
            <a:r>
              <a:rPr lang="en-US" altLang="en-US" sz="1600" b="1" dirty="0"/>
              <a:t>CORPS USE OF </a:t>
            </a:r>
            <a:r>
              <a:rPr lang="en-US" altLang="en-US" sz="1600" b="1" dirty="0">
                <a:solidFill>
                  <a:srgbClr val="BC8F00"/>
                </a:solidFill>
              </a:rPr>
              <a:t>YELLOW DOG </a:t>
            </a:r>
            <a:r>
              <a:rPr lang="en-US" altLang="en-US" sz="1600" b="1" dirty="0"/>
              <a:t>CONTRACTS &amp; WELFARE CAPITALISM</a:t>
            </a:r>
          </a:p>
          <a:p>
            <a:pPr marL="0" indent="0" eaLnBrk="1" hangingPunct="1">
              <a:buNone/>
            </a:pPr>
            <a:endParaRPr lang="en-US" altLang="en-US" sz="1600" b="1" dirty="0"/>
          </a:p>
          <a:p>
            <a:pPr marL="0" indent="0" eaLnBrk="1" hangingPunct="1">
              <a:buNone/>
            </a:pPr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2. STRIKES</a:t>
            </a:r>
          </a:p>
          <a:p>
            <a:pPr eaLnBrk="1" hangingPunct="1"/>
            <a:r>
              <a:rPr lang="en-US" altLang="en-US" sz="1600" b="1" dirty="0"/>
              <a:t>4MIL STRIKERS, 3600 STRIKES, $2BIL IN DAMAGES 1919 ALONE</a:t>
            </a:r>
          </a:p>
          <a:p>
            <a:pPr eaLnBrk="1" hangingPunct="1"/>
            <a:r>
              <a:rPr lang="en-US" altLang="en-US" sz="1600" b="1" dirty="0"/>
              <a:t>TIMBER &amp; BISBEE ‘17, BOSTON POLICE, SEATTLE LONGSHOREMEN &amp; US STEEL ‘19</a:t>
            </a:r>
          </a:p>
          <a:p>
            <a:pPr lvl="0" eaLnBrk="1" hangingPunct="1"/>
            <a:r>
              <a:rPr lang="en-US" altLang="en-US" sz="1600" b="1" dirty="0">
                <a:solidFill>
                  <a:srgbClr val="000000"/>
                </a:solidFill>
              </a:rPr>
              <a:t>UNION “VICTORY” WAS FEDERAL IMMIGRATION RESTRICTIONS</a:t>
            </a:r>
          </a:p>
          <a:p>
            <a:pPr eaLnBrk="1" hangingPunct="1"/>
            <a:endParaRPr lang="en-US" altLang="en-US" sz="1800" b="1" dirty="0"/>
          </a:p>
        </p:txBody>
      </p:sp>
      <p:pic>
        <p:nvPicPr>
          <p:cNvPr id="4101" name="Picture 2" descr="http://t1.gstatic.com/images?q=tbn:ANd9GcQXXmHH6YlUfnz5UmqVJ4OO3SYAZ8laDrCDD4aHMDauH2TaVnY9jYTmf837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9570"/>
            <a:ext cx="32956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7F7386-1775-4412-B92F-E6E999BCD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76" y="751901"/>
            <a:ext cx="3171825" cy="3609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7252A8-18AB-4050-8B7D-91393D69E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6" y="4780060"/>
            <a:ext cx="2770167" cy="207363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896350" cy="762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</a:rPr>
              <a:t>D. IMMIGRATION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762000"/>
            <a:ext cx="3886200" cy="5886450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1. RACISM</a:t>
            </a:r>
          </a:p>
          <a:p>
            <a:pPr eaLnBrk="1" hangingPunct="1"/>
            <a:r>
              <a:rPr lang="en-US" altLang="en-US" sz="1600" b="1" dirty="0"/>
              <a:t>KKK: BLACKS, CATHOLICS, JEWS, IMMIGRANTS</a:t>
            </a:r>
          </a:p>
          <a:p>
            <a:pPr eaLnBrk="1" hangingPunct="1"/>
            <a:r>
              <a:rPr lang="en-US" altLang="en-US" sz="1600" b="1" dirty="0"/>
              <a:t>RACE RIOTS 1917, 1919, 1921 </a:t>
            </a:r>
          </a:p>
          <a:p>
            <a:pPr eaLnBrk="1" hangingPunct="1"/>
            <a:r>
              <a:rPr lang="en-US" altLang="en-US" sz="1600" b="1" dirty="0"/>
              <a:t>ULTRACONSERVATIVE UPRISING AGAINST MODERNITY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2. PROHIBITION 18</a:t>
            </a:r>
            <a:r>
              <a:rPr lang="en-US" altLang="en-US" sz="1600" b="1" baseline="30000" dirty="0"/>
              <a:t>TH</a:t>
            </a:r>
            <a:r>
              <a:rPr lang="en-US" altLang="en-US" sz="1600" b="1" dirty="0"/>
              <a:t> AMEND. 1919</a:t>
            </a:r>
          </a:p>
          <a:p>
            <a:pPr eaLnBrk="1" hangingPunct="1"/>
            <a:r>
              <a:rPr lang="en-US" altLang="en-US" sz="1600" b="1" dirty="0"/>
              <a:t>     CAN’T LEGISLATE MORALITY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3. ‘AMERICA’</a:t>
            </a:r>
          </a:p>
          <a:p>
            <a:pPr eaLnBrk="1" hangingPunct="1"/>
            <a:r>
              <a:rPr lang="en-US" altLang="en-US" sz="1600" b="1" dirty="0"/>
              <a:t>SACCO &amp; VANZETTI 1920</a:t>
            </a:r>
          </a:p>
          <a:p>
            <a:pPr eaLnBrk="1" hangingPunct="1"/>
            <a:r>
              <a:rPr lang="en-US" altLang="en-US" sz="1600" b="1" dirty="0"/>
              <a:t>EMERGENCY QUOTA ACT 1921</a:t>
            </a:r>
          </a:p>
          <a:p>
            <a:pPr eaLnBrk="1" hangingPunct="1"/>
            <a:r>
              <a:rPr lang="en-US" altLang="en-US" sz="1600" b="1" dirty="0"/>
              <a:t>IMMIGRATION ACT 1924</a:t>
            </a:r>
          </a:p>
          <a:p>
            <a:pPr eaLnBrk="1" hangingPunct="1"/>
            <a:r>
              <a:rPr lang="en-US" altLang="en-US" sz="1600" b="1" dirty="0"/>
              <a:t>UNRESTRICTED IMM. W. HEMISPHERE</a:t>
            </a:r>
          </a:p>
          <a:p>
            <a:pPr eaLnBrk="1" hangingPunct="1"/>
            <a:r>
              <a:rPr lang="en-US" altLang="en-US" sz="1600" b="1" dirty="0"/>
              <a:t>CA, HI, WA: JAPANESE DENIED CITIZENSHIP &amp; LAND OWNERSHIP</a:t>
            </a:r>
          </a:p>
          <a:p>
            <a:pPr eaLnBrk="1" hangingPunct="1"/>
            <a:endParaRPr lang="en-US" alt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36859"/>
            <a:ext cx="19526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40" y="457200"/>
            <a:ext cx="282321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4B1C84-C058-471E-815C-7E40981CFB3D}"/>
              </a:ext>
            </a:extLst>
          </p:cNvPr>
          <p:cNvSpPr txBox="1"/>
          <p:nvPr/>
        </p:nvSpPr>
        <p:spPr>
          <a:xfrm>
            <a:off x="6096000" y="5715000"/>
            <a:ext cx="280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BEN SHAHN – </a:t>
            </a:r>
            <a:r>
              <a:rPr lang="en-US" sz="1600" i="1" dirty="0"/>
              <a:t>The Passion of Sacco &amp; Vanzetti</a:t>
            </a:r>
            <a:endParaRPr lang="en-US" sz="16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457200" y="28353"/>
            <a:ext cx="8229600" cy="1143000"/>
          </a:xfr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en-US" sz="3200" b="1" dirty="0"/>
              <a:t>II. RELIGIOUS FUNDAMENTALISM</a:t>
            </a:r>
            <a:br>
              <a:rPr lang="en-US" altLang="en-US" sz="3200" b="1" dirty="0"/>
            </a:b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SURGE IN FUNDAMENTALISM – THE RURAL COUNTERATTACK</a:t>
            </a:r>
            <a:b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altLang="en-US" sz="3200" b="1" dirty="0"/>
          </a:p>
        </p:txBody>
      </p:sp>
      <p:pic>
        <p:nvPicPr>
          <p:cNvPr id="6147" name="Content Placeholder 5" descr="Monkies.gif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066800"/>
            <a:ext cx="3810000" cy="3114675"/>
          </a:xfrm>
        </p:spPr>
      </p:pic>
      <p:sp>
        <p:nvSpPr>
          <p:cNvPr id="7172" name="Content Placeholder 4"/>
          <p:cNvSpPr>
            <a:spLocks noGrp="1"/>
          </p:cNvSpPr>
          <p:nvPr>
            <p:ph sz="half" idx="4294967295"/>
          </p:nvPr>
        </p:nvSpPr>
        <p:spPr>
          <a:xfrm>
            <a:off x="4132243" y="1143000"/>
            <a:ext cx="4783157" cy="5410200"/>
          </a:xfrm>
        </p:spPr>
        <p:txBody>
          <a:bodyPr/>
          <a:lstStyle/>
          <a:p>
            <a:pPr eaLnBrk="1" hangingPunct="1"/>
            <a:r>
              <a:rPr lang="en-US" altLang="en-US" sz="1800" b="1" dirty="0"/>
              <a:t>A. SCOPES TRIAL 1925</a:t>
            </a:r>
          </a:p>
          <a:p>
            <a:pPr eaLnBrk="1" hangingPunct="1"/>
            <a:r>
              <a:rPr lang="en-US" altLang="en-US" sz="1800" b="1" dirty="0"/>
              <a:t>CONFLICT B/W FUNDAMENTAL CHRISTIANITY &amp; SCIENCE</a:t>
            </a:r>
          </a:p>
          <a:p>
            <a:pPr eaLnBrk="1" hangingPunct="1"/>
            <a:r>
              <a:rPr lang="en-US" altLang="en-US" sz="1800" b="1" dirty="0"/>
              <a:t>TECHNOLOGICAL INNOVATION SPURRED SOCIAL TENSION</a:t>
            </a:r>
          </a:p>
          <a:p>
            <a:pPr eaLnBrk="1" hangingPunct="1"/>
            <a:r>
              <a:rPr lang="en-US" altLang="en-US" sz="1800" b="1" dirty="0"/>
              <a:t>POST WAR PROTESTANTS FACED EXPANDING CATHOLIC &amp; JEWISH POPULATIONS</a:t>
            </a:r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TENNESSEE LAW CHALLENGED </a:t>
            </a:r>
          </a:p>
          <a:p>
            <a:pPr eaLnBrk="1" hangingPunct="1"/>
            <a:r>
              <a:rPr lang="en-US" altLang="en-US" sz="1800" b="1" dirty="0"/>
              <a:t>ACLU SOUGHT CHALLENGE</a:t>
            </a:r>
          </a:p>
          <a:p>
            <a:pPr eaLnBrk="1" hangingPunct="1"/>
            <a:r>
              <a:rPr lang="en-US" altLang="en-US" sz="1800" b="1" dirty="0"/>
              <a:t>DARROW-DEFENSE &amp; BRYAN-PROSECUTION</a:t>
            </a:r>
          </a:p>
          <a:p>
            <a:pPr eaLnBrk="1" hangingPunct="1"/>
            <a:r>
              <a:rPr lang="en-US" altLang="en-US" sz="1800" b="1" dirty="0"/>
              <a:t>HOLLOW VICTORY</a:t>
            </a:r>
          </a:p>
        </p:txBody>
      </p:sp>
      <p:pic>
        <p:nvPicPr>
          <p:cNvPr id="6149" name="Picture 2" descr="http://upload.wikimedia.org/wikipedia/en/thumb/5/54/Scopes_trial.jpg/230px-Scopes_t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3" y="4174130"/>
            <a:ext cx="32575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III. ART &amp; ARCHITECTURE</a:t>
            </a:r>
          </a:p>
        </p:txBody>
      </p:sp>
      <p:pic>
        <p:nvPicPr>
          <p:cNvPr id="5123" name="Picture 8" descr="ten_commandments_ver2_xl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57200"/>
            <a:ext cx="2124075" cy="3176588"/>
          </a:xfrm>
          <a:noFill/>
        </p:spPr>
      </p:pic>
      <p:pic>
        <p:nvPicPr>
          <p:cNvPr id="5124" name="Picture 9" descr="valentin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8354" y="762000"/>
            <a:ext cx="3165475" cy="2667000"/>
          </a:xfrm>
          <a:noFill/>
        </p:spPr>
      </p:pic>
      <p:pic>
        <p:nvPicPr>
          <p:cNvPr id="5125" name="Picture 11" descr="STELL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5709" y="457200"/>
            <a:ext cx="2209800" cy="3979863"/>
          </a:xfrm>
          <a:noFill/>
        </p:spPr>
      </p:pic>
      <p:sp>
        <p:nvSpPr>
          <p:cNvPr id="5128" name="Content Placeholder 1"/>
          <p:cNvSpPr>
            <a:spLocks noGrp="1"/>
          </p:cNvSpPr>
          <p:nvPr>
            <p:ph sz="quarter" idx="3"/>
          </p:nvPr>
        </p:nvSpPr>
        <p:spPr>
          <a:xfrm>
            <a:off x="1828800" y="4572000"/>
            <a:ext cx="2667000" cy="1554163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64247"/>
            <a:ext cx="1891207" cy="278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167277-A263-40E6-A4BF-62A203512F59}"/>
              </a:ext>
            </a:extLst>
          </p:cNvPr>
          <p:cNvSpPr txBox="1"/>
          <p:nvPr/>
        </p:nvSpPr>
        <p:spPr>
          <a:xfrm>
            <a:off x="101375" y="353910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to morality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F35D0-E960-40D6-A4F1-50DAC9BBCD39}"/>
              </a:ext>
            </a:extLst>
          </p:cNvPr>
          <p:cNvSpPr txBox="1"/>
          <p:nvPr/>
        </p:nvSpPr>
        <p:spPr>
          <a:xfrm>
            <a:off x="2728664" y="3429000"/>
            <a:ext cx="3822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/>
              <a:t>The Sheik</a:t>
            </a:r>
            <a:r>
              <a:rPr lang="en-US" sz="1400" dirty="0"/>
              <a:t> blatant sexuality &amp; changing norms</a:t>
            </a:r>
            <a:endParaRPr lang="en-US" sz="1400" i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C9E344-6525-4D03-B19B-AE68C9105CFF}"/>
              </a:ext>
            </a:extLst>
          </p:cNvPr>
          <p:cNvSpPr txBox="1"/>
          <p:nvPr/>
        </p:nvSpPr>
        <p:spPr>
          <a:xfrm>
            <a:off x="6823075" y="4724400"/>
            <a:ext cx="2244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Joseph Stella </a:t>
            </a:r>
            <a:r>
              <a:rPr lang="en-US" i="1" u="sng" dirty="0"/>
              <a:t>Brooklyn Bridge, Variation on an old Theme </a:t>
            </a:r>
            <a:r>
              <a:rPr lang="en-US" dirty="0"/>
              <a:t>1939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621513-61F9-47B2-B4F7-40348992AE0F}"/>
              </a:ext>
            </a:extLst>
          </p:cNvPr>
          <p:cNvSpPr txBox="1"/>
          <p:nvPr/>
        </p:nvSpPr>
        <p:spPr>
          <a:xfrm>
            <a:off x="4168944" y="6550223"/>
            <a:ext cx="2787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movie synchronous sound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2A73CB-E48A-4222-913A-BEEF229AB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11" y="4084366"/>
            <a:ext cx="3388668" cy="22484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9617E1-B499-436E-B254-927F20251616}"/>
              </a:ext>
            </a:extLst>
          </p:cNvPr>
          <p:cNvSpPr txBox="1"/>
          <p:nvPr/>
        </p:nvSpPr>
        <p:spPr>
          <a:xfrm>
            <a:off x="191885" y="6460899"/>
            <a:ext cx="33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Breakers – C. Vanderbilt II</a:t>
            </a:r>
          </a:p>
        </p:txBody>
      </p:sp>
    </p:spTree>
    <p:extLst>
      <p:ext uri="{BB962C8B-B14F-4D97-AF65-F5344CB8AC3E}">
        <p14:creationId xmlns:p14="http://schemas.microsoft.com/office/powerpoint/2010/main" val="401349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798491" y="163956"/>
            <a:ext cx="4306304" cy="1166717"/>
          </a:xfrm>
        </p:spPr>
        <p:txBody>
          <a:bodyPr/>
          <a:lstStyle/>
          <a:p>
            <a:pPr algn="r" eaLnBrk="1" hangingPunct="1"/>
            <a:r>
              <a:rPr lang="en-US" altLang="en-US" sz="2000" b="1" dirty="0"/>
              <a:t>A. </a:t>
            </a:r>
            <a:r>
              <a:rPr lang="en-US" altLang="en-US" sz="1800" b="1" dirty="0"/>
              <a:t>THE HARLEM RENAISSANCE</a:t>
            </a:r>
            <a:br>
              <a:rPr lang="en-US" altLang="en-US" sz="1800" b="1" dirty="0"/>
            </a:br>
            <a:r>
              <a:rPr lang="en-US" altLang="en-US" sz="1800" b="1" dirty="0"/>
              <a:t>“IT WAS AS SURELY AS GAY AS IT WAS BLACK” Henry Louis Gates, Jr. </a:t>
            </a:r>
            <a:r>
              <a:rPr lang="en-US" altLang="en-US" sz="1800" b="1" i="1" dirty="0"/>
              <a:t>The Black Man’s Burden</a:t>
            </a:r>
            <a:endParaRPr lang="en-US" altLang="en-US" sz="1800" b="1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52940" y="1338202"/>
            <a:ext cx="4114800" cy="3286328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1. PRIDE IN CULTURE, HERITAGE</a:t>
            </a:r>
          </a:p>
          <a:p>
            <a:pPr eaLnBrk="1" hangingPunct="1"/>
            <a:r>
              <a:rPr lang="en-US" altLang="en-US" sz="1600" b="1" dirty="0"/>
              <a:t>2. LITERATURE, MUSIC, DANCE, THEATER; “THE JAZZ AGE”</a:t>
            </a:r>
          </a:p>
          <a:p>
            <a:pPr eaLnBrk="1" hangingPunct="1"/>
            <a:r>
              <a:rPr lang="en-US" altLang="en-US" sz="1600" b="1" dirty="0"/>
              <a:t>3. “BACK TO AFRICA” </a:t>
            </a:r>
          </a:p>
          <a:p>
            <a:pPr lvl="1" eaLnBrk="1" hangingPunct="1"/>
            <a:r>
              <a:rPr lang="en-US" altLang="en-US" sz="1200" b="1" dirty="0"/>
              <a:t>BLACK ECONOMIC INDEPENDENCE</a:t>
            </a:r>
          </a:p>
          <a:p>
            <a:pPr lvl="1" eaLnBrk="1" hangingPunct="1"/>
            <a:r>
              <a:rPr lang="en-US" altLang="en-US" sz="1200" b="1" dirty="0"/>
              <a:t>REVITALIZED BLACK CONSCIOUSNESS</a:t>
            </a:r>
          </a:p>
          <a:p>
            <a:pPr marL="0" indent="0" eaLnBrk="1" hangingPunct="1">
              <a:buNone/>
            </a:pPr>
            <a:endParaRPr lang="en-US" altLang="en-US" sz="1600" b="1" dirty="0"/>
          </a:p>
        </p:txBody>
      </p:sp>
      <p:pic>
        <p:nvPicPr>
          <p:cNvPr id="4100" name="Picture 7" descr="langston hugh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25" y="4104286"/>
            <a:ext cx="1826356" cy="2375345"/>
          </a:xfrm>
          <a:noFill/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56" y="88019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46" y="4614225"/>
            <a:ext cx="1720816" cy="226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5" y="-9728"/>
            <a:ext cx="1518805" cy="225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CD2551-9DE1-48B0-9DDC-8E980181F00A}"/>
              </a:ext>
            </a:extLst>
          </p:cNvPr>
          <p:cNvSpPr txBox="1"/>
          <p:nvPr/>
        </p:nvSpPr>
        <p:spPr>
          <a:xfrm>
            <a:off x="-5195" y="2160477"/>
            <a:ext cx="2443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800" b="1" dirty="0"/>
              <a:t>COUNTEE CULLEN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44AEF7-08D8-4907-8F5B-2238FBAE31EB}"/>
              </a:ext>
            </a:extLst>
          </p:cNvPr>
          <p:cNvSpPr txBox="1"/>
          <p:nvPr/>
        </p:nvSpPr>
        <p:spPr>
          <a:xfrm>
            <a:off x="-5195" y="6479631"/>
            <a:ext cx="2623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/>
              <a:t>LANGSTON HUGHES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E2F849-4FD1-4467-8E46-17E71F1E028B}"/>
              </a:ext>
            </a:extLst>
          </p:cNvPr>
          <p:cNvSpPr txBox="1"/>
          <p:nvPr/>
        </p:nvSpPr>
        <p:spPr>
          <a:xfrm>
            <a:off x="2252353" y="2160477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/>
              <a:t>ZORA NEAL HURSTON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F20927-016D-453E-A91C-74FCA8543486}"/>
              </a:ext>
            </a:extLst>
          </p:cNvPr>
          <p:cNvSpPr txBox="1"/>
          <p:nvPr/>
        </p:nvSpPr>
        <p:spPr>
          <a:xfrm>
            <a:off x="3048000" y="6437531"/>
            <a:ext cx="2280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/>
              <a:t>MARCUS GARVEY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7D0869-ACE6-45A5-B38E-76BAD6EA23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2721" y="3017615"/>
            <a:ext cx="2067910" cy="27735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EC0EC0-F70C-4641-998A-F990A02B5BED}"/>
              </a:ext>
            </a:extLst>
          </p:cNvPr>
          <p:cNvSpPr txBox="1"/>
          <p:nvPr/>
        </p:nvSpPr>
        <p:spPr>
          <a:xfrm>
            <a:off x="6799697" y="5791200"/>
            <a:ext cx="2344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/>
            <a:r>
              <a:rPr lang="en-US" altLang="en-US" sz="1800" b="1" dirty="0"/>
              <a:t>GLADYS BENTLEY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5289BC-C33A-4648-9D06-E1FB3D046A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7272" y="2723554"/>
            <a:ext cx="3067050" cy="2484311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20556385-E99E-49D9-A405-E34607CFCA35}"/>
              </a:ext>
            </a:extLst>
          </p:cNvPr>
          <p:cNvSpPr/>
          <p:nvPr/>
        </p:nvSpPr>
        <p:spPr>
          <a:xfrm>
            <a:off x="65125" y="2819400"/>
            <a:ext cx="191363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7938F1-3185-4BF9-8D1A-1D65DD4F4411}"/>
              </a:ext>
            </a:extLst>
          </p:cNvPr>
          <p:cNvSpPr txBox="1"/>
          <p:nvPr/>
        </p:nvSpPr>
        <p:spPr>
          <a:xfrm>
            <a:off x="0" y="3200400"/>
            <a:ext cx="197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DUKE &amp; LOUIE</a:t>
            </a:r>
          </a:p>
        </p:txBody>
      </p:sp>
    </p:spTree>
    <p:extLst>
      <p:ext uri="{BB962C8B-B14F-4D97-AF65-F5344CB8AC3E}">
        <p14:creationId xmlns:p14="http://schemas.microsoft.com/office/powerpoint/2010/main" val="156672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58308" y="175419"/>
            <a:ext cx="3382082" cy="563562"/>
          </a:xfrm>
        </p:spPr>
        <p:txBody>
          <a:bodyPr/>
          <a:lstStyle/>
          <a:p>
            <a:pPr algn="r" eaLnBrk="1" hangingPunct="1"/>
            <a:r>
              <a:rPr lang="en-US" altLang="en-US" sz="2800" b="1" dirty="0">
                <a:solidFill>
                  <a:srgbClr val="00B050"/>
                </a:solidFill>
              </a:rPr>
              <a:t>IV.WHAT GOES UP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609" y="738981"/>
            <a:ext cx="2895600" cy="5661819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A. INDUSTRIAL GROWTH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1800" b="1" dirty="0"/>
              <a:t>SOARED BY 1922  </a:t>
            </a:r>
          </a:p>
          <a:p>
            <a:pPr eaLnBrk="1" hangingPunct="1"/>
            <a:r>
              <a:rPr lang="en-US" altLang="en-US" sz="1800" b="1" dirty="0"/>
              <a:t>60% BUSINESS &amp; HOUSEHOLDS RUN ON ELECTRICITY </a:t>
            </a:r>
          </a:p>
          <a:p>
            <a:pPr eaLnBrk="1" hangingPunct="1"/>
            <a:r>
              <a:rPr lang="en-US" altLang="en-US" sz="1800" b="1" dirty="0"/>
              <a:t>3R’S REPLACED W/ BUY, BUY, BUY</a:t>
            </a:r>
          </a:p>
          <a:p>
            <a:pPr marL="0" indent="0" eaLnBrk="1" hangingPunct="1">
              <a:buNone/>
            </a:pPr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CONSPICUOUS CONSUMPTION “YOU’LL LOVE IT AT LEVITZ”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CORPORATE CONSOLIDATION &amp;  MASS MARKETING – RISE OF ADVERTISING</a:t>
            </a:r>
          </a:p>
          <a:p>
            <a:pPr eaLnBrk="1" hangingPunct="1"/>
            <a:endParaRPr lang="en-US" altLang="en-US" sz="1800" b="1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EC47965-03F3-4F41-A225-A306C9A0C9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5179" y="117580"/>
            <a:ext cx="3638841" cy="31595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EA0714-6BA4-4C31-975D-8714C8879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773" y="3277111"/>
            <a:ext cx="2328985" cy="3372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F8C17E-E865-4128-ADA7-F17833352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229617"/>
            <a:ext cx="2590800" cy="387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49530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dirty="0">
                <a:solidFill>
                  <a:srgbClr val="00B050"/>
                </a:solidFill>
              </a:rPr>
              <a:t>B. THE STOCK MARKET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800600" y="381000"/>
            <a:ext cx="4343400" cy="6200526"/>
          </a:xfrm>
        </p:spPr>
        <p:txBody>
          <a:bodyPr/>
          <a:lstStyle/>
          <a:p>
            <a:pPr eaLnBrk="1" hangingPunct="1"/>
            <a:r>
              <a:rPr lang="en-US" altLang="en-US" sz="1600" b="1" dirty="0"/>
              <a:t>1. CHARACTERIZED BY SPECULATION &amp; BUYING ON MARGIN</a:t>
            </a:r>
          </a:p>
          <a:p>
            <a:pPr eaLnBrk="1" hangingPunct="1"/>
            <a:r>
              <a:rPr lang="en-US" altLang="en-US" sz="1600" b="1" dirty="0"/>
              <a:t>ECONOMY UNSTABLE</a:t>
            </a:r>
          </a:p>
          <a:p>
            <a:pPr eaLnBrk="1" hangingPunct="1"/>
            <a:r>
              <a:rPr lang="en-US" altLang="en-US" sz="1600" b="1" dirty="0"/>
              <a:t>MERGERS → JOB LOSS     MONOPOLISTIC PRACTICES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2. FARMER’S $273 PER CAPITA</a:t>
            </a:r>
          </a:p>
          <a:p>
            <a:pPr eaLnBrk="1" hangingPunct="1"/>
            <a:r>
              <a:rPr lang="en-US" altLang="en-US" sz="1600" b="1" dirty="0"/>
              <a:t>WORKERS $681 PER CAPITA</a:t>
            </a:r>
          </a:p>
          <a:p>
            <a:pPr eaLnBrk="1" hangingPunct="1"/>
            <a:r>
              <a:rPr lang="en-US" altLang="en-US" sz="1600" b="1" dirty="0"/>
              <a:t>WAGE DISPARITY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3. TRUCKING → RR</a:t>
            </a:r>
          </a:p>
          <a:p>
            <a:pPr eaLnBrk="1" hangingPunct="1"/>
            <a:r>
              <a:rPr lang="en-US" altLang="en-US" sz="1600" b="1" dirty="0"/>
              <a:t>NATURAL GAS &amp; PETROLEUM → COAL</a:t>
            </a:r>
          </a:p>
          <a:p>
            <a:pPr eaLnBrk="1" hangingPunct="1"/>
            <a:r>
              <a:rPr lang="en-US" altLang="en-US" sz="1600" b="1" dirty="0"/>
              <a:t>SYNTHETICS → COTTON</a:t>
            </a:r>
          </a:p>
          <a:p>
            <a:pPr eaLnBrk="1" hangingPunct="1"/>
            <a:r>
              <a:rPr lang="en-US" altLang="en-US" sz="1600" b="1" dirty="0"/>
              <a:t>ELECTRICITY → STEAM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r>
              <a:rPr lang="en-US" altLang="en-US" sz="1600" b="1" dirty="0"/>
              <a:t>SOUTH EXPANDING MFG AS NORTH LOSING MFG STATUS</a:t>
            </a:r>
          </a:p>
          <a:p>
            <a:pPr eaLnBrk="1" hangingPunct="1"/>
            <a:endParaRPr lang="en-US" altLang="en-US" sz="1600" b="1" dirty="0"/>
          </a:p>
          <a:p>
            <a:pPr eaLnBrk="1" hangingPunct="1"/>
            <a:endParaRPr lang="en-US" altLang="en-US" sz="1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00419D-8263-4677-B859-6FF8F0CBE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9" y="1828661"/>
            <a:ext cx="4651651" cy="32006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EB52B-BAC7-4C03-9007-69AA439C4D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2465</TotalTime>
  <Words>600</Words>
  <Application>Microsoft Office PowerPoint</Application>
  <PresentationFormat>On-screen Show (4:3)</PresentationFormat>
  <Paragraphs>113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THE TIMES THEY ARE A-CHANGIN’</vt:lpstr>
      <vt:lpstr>I. SEEING RED! RETURN TO ISOLATION &amp; NATIVISM</vt:lpstr>
      <vt:lpstr>C. XENOPHOBIA</vt:lpstr>
      <vt:lpstr>D. IMMIGRATION</vt:lpstr>
      <vt:lpstr>II. RELIGIOUS FUNDAMENTALISM SURGE IN FUNDAMENTALISM – THE RURAL COUNTERATTACK </vt:lpstr>
      <vt:lpstr>III. ART &amp; ARCHITECTURE</vt:lpstr>
      <vt:lpstr>A. THE HARLEM RENAISSANCE “IT WAS AS SURELY AS GAY AS IT WAS BLACK” Henry Louis Gates, Jr. The Black Man’s Burden</vt:lpstr>
      <vt:lpstr>IV.WHAT GOES UP</vt:lpstr>
      <vt:lpstr>B. THE STOCK MARKET</vt:lpstr>
      <vt:lpstr>C. A – U – T - O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TIMES THEY ARE A-CHANGIN’</dc:title>
  <dc:creator>Sarah Stuart</dc:creator>
  <cp:lastModifiedBy>Stuart, Sarah</cp:lastModifiedBy>
  <cp:revision>77</cp:revision>
  <cp:lastPrinted>2016-02-03T20:29:13Z</cp:lastPrinted>
  <dcterms:created xsi:type="dcterms:W3CDTF">2012-02-01T19:24:18Z</dcterms:created>
  <dcterms:modified xsi:type="dcterms:W3CDTF">2022-01-30T21:26:20Z</dcterms:modified>
</cp:coreProperties>
</file>