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73AF-D283-4387-9024-032761077978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179E-67A9-40A3-9744-3327A8360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D854-2986-4252-BFA7-D85C8CBD23DF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9787-E8B9-472F-8F96-F2E4F7B68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B28B-7152-4230-8E8F-C8FA11E27695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10E5-4924-4437-BCBC-2A260FAB8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B8F8-6F76-40FD-B940-9C9898E349E0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337B-423E-4942-B198-4CC834B83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0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C44D-E0CC-4A20-85FF-D520C161EE1B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648D-2792-422F-B6A3-E5DC52329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EE57-93A8-4F4E-B5A6-76A317493131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D443-10DB-400A-A892-E7B9521F8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6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30AC-17DC-4601-BAD0-11BE11278A99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B4ED-37E4-4EB2-B592-1C019C90B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258A-9180-4E99-A4D2-E412122D27FA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7E58-B52C-4F27-B6EE-419FBCA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B29B-F49C-4E73-BE4A-6660261065FB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D55D-D2F1-407A-AF34-111A16F53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4340-9B25-45CF-BE01-57AD0308718A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7136-6577-4EEC-BE45-CA468A6EF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DFFB-DD27-4595-9239-9F2627C84AB3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5610-4C55-4B3C-ACF9-CC3B34830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9E10C4-3EF1-4AC3-AB3C-B1ABEE7AE750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1B4178-BF85-439C-AD93-3D7BF84FF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-76199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MASTERS &amp; SLAVES: </a:t>
            </a:r>
            <a:r>
              <a:rPr lang="en-US" altLang="en-US" sz="2400" b="1" dirty="0"/>
              <a:t>ECONOMICS IN THE ANTE-BELLUM PERIOD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4582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 err="1"/>
              <a:t>Obj</a:t>
            </a:r>
            <a:r>
              <a:rPr lang="en-US" altLang="en-US" sz="2400" b="1" dirty="0"/>
              <a:t>:  To understand the economic impact of immigration &amp; slavery on American society and to acknowledge devastation of laboring class &amp; slaves at the hand of ‘those in charge’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13855"/>
            <a:ext cx="4191000" cy="792162"/>
          </a:xfrm>
        </p:spPr>
        <p:txBody>
          <a:bodyPr/>
          <a:lstStyle/>
          <a:p>
            <a:pPr algn="l"/>
            <a:r>
              <a:rPr lang="en-US" sz="2800" b="1" dirty="0"/>
              <a:t>B.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867400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US" altLang="en-US" sz="2000" b="1" dirty="0">
                <a:solidFill>
                  <a:prstClr val="black"/>
                </a:solidFill>
              </a:rPr>
              <a:t>NEW DISCOVERIES AS PEOPLE MIGRATE</a:t>
            </a:r>
          </a:p>
          <a:p>
            <a:pPr marL="0" lvl="0" indent="0" eaLnBrk="1" hangingPunct="1">
              <a:buNone/>
            </a:pPr>
            <a:r>
              <a:rPr lang="en-US" altLang="en-US" sz="2000" b="1" dirty="0">
                <a:solidFill>
                  <a:prstClr val="black"/>
                </a:solidFill>
              </a:rPr>
              <a:t> </a:t>
            </a:r>
          </a:p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</a:rPr>
              <a:t>ANTHRACITE COAL, PA</a:t>
            </a:r>
          </a:p>
          <a:p>
            <a:pPr lvl="0" eaLnBrk="1" hangingPunct="1"/>
            <a:r>
              <a:rPr lang="en-US" altLang="en-US" sz="2000" b="1" dirty="0">
                <a:solidFill>
                  <a:prstClr val="black"/>
                </a:solidFill>
              </a:rPr>
              <a:t>MESABI RANGE, MN</a:t>
            </a:r>
          </a:p>
          <a:p>
            <a:pPr lvl="0" eaLnBrk="1" hangingPunct="1"/>
            <a:r>
              <a:rPr lang="en-US" altLang="en-US" sz="2000" b="1" dirty="0">
                <a:solidFill>
                  <a:prstClr val="black"/>
                </a:solidFill>
              </a:rPr>
              <a:t>SHIFT IN ENERGY SOURCE LEAD TO FACTORY SYSTEM CHANGES</a:t>
            </a:r>
          </a:p>
          <a:p>
            <a:pPr lvl="0" eaLnBrk="1" hangingPunct="1"/>
            <a:r>
              <a:rPr lang="en-US" altLang="en-US" sz="2000" b="1" dirty="0">
                <a:solidFill>
                  <a:prstClr val="black"/>
                </a:solidFill>
              </a:rPr>
              <a:t>COAL: CHEAP &amp; VERSATILE</a:t>
            </a:r>
          </a:p>
          <a:p>
            <a:pPr lvl="0" eaLnBrk="1" hangingPunct="1"/>
            <a:r>
              <a:rPr lang="en-US" altLang="en-US" sz="2000" b="1" dirty="0">
                <a:solidFill>
                  <a:prstClr val="black"/>
                </a:solidFill>
              </a:rPr>
              <a:t>FACTORIES BUILT ANYWHERE &amp; OPERATE 24/7</a:t>
            </a:r>
          </a:p>
          <a:p>
            <a:pPr lvl="0" eaLnBrk="1" hangingPunct="1"/>
            <a:r>
              <a:rPr lang="en-US" altLang="en-US" sz="2000" b="1" dirty="0">
                <a:solidFill>
                  <a:prstClr val="black"/>
                </a:solidFill>
              </a:rPr>
              <a:t>80% OF LEADING INDUSTRIES RELIED ON FARM PRODUCTS FOR RAW MATERIALS (SHOES, BOOZE, WOOLENS)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36"/>
            <a:ext cx="4317823" cy="30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72" y="3048000"/>
            <a:ext cx="2505673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563562"/>
          </a:xfrm>
        </p:spPr>
        <p:txBody>
          <a:bodyPr/>
          <a:lstStyle/>
          <a:p>
            <a:r>
              <a:rPr lang="en-US" altLang="en-US" sz="2400" b="1" dirty="0">
                <a:solidFill>
                  <a:prstClr val="black"/>
                </a:solidFill>
              </a:rPr>
              <a:t>C. LABOR &amp; IMMIGRATION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26" y="762000"/>
            <a:ext cx="9137073" cy="23622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>
                <a:solidFill>
                  <a:prstClr val="black"/>
                </a:solidFill>
              </a:rPr>
              <a:t>PUSH –FAMINE IN IRELAND &amp; POLITICS IN GERMANY 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>
                <a:solidFill>
                  <a:prstClr val="black"/>
                </a:solidFill>
              </a:rPr>
              <a:t>1820-1860: 1,956,557 IRISH ARRIVED; 75% OF THESE POST FAMINE 1840-52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>
                <a:solidFill>
                  <a:prstClr val="black"/>
                </a:solidFill>
              </a:rPr>
              <a:t>BETWEEN 1840-1880 GERMANS, LANGUAGE WAS GLUE, HAD $$ SO MOVED WEST 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>
                <a:solidFill>
                  <a:prstClr val="black"/>
                </a:solidFill>
              </a:rPr>
              <a:t>5 MILLION 1815-1860; 4.2 MILL 1840-60; 3 MILL 1845-52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>
                <a:solidFill>
                  <a:prstClr val="black"/>
                </a:solidFill>
              </a:rPr>
              <a:t>SOCIAL IMPACT HUGE: CITIES UNPREPARED; HOUSING, EDUCATION, JOBS ETC.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>
                <a:solidFill>
                  <a:prstClr val="black"/>
                </a:solidFill>
              </a:rPr>
              <a:t>CHINESE: GOLD RUSH, SERVICE INDUSTRY, RAILROAD – MET WITH SUSPICION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477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ASIAN IMMIGRATION</a:t>
            </a:r>
          </a:p>
        </p:txBody>
      </p:sp>
    </p:spTree>
    <p:extLst>
      <p:ext uri="{BB962C8B-B14F-4D97-AF65-F5344CB8AC3E}">
        <p14:creationId xmlns:p14="http://schemas.microsoft.com/office/powerpoint/2010/main" val="3971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I. ECONOMIC ADJUSTMENTS IN THE UPPER SOUTH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27708" y="838200"/>
            <a:ext cx="4010891" cy="5791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MORE DIVERSIFIED FARMING IN UPPER SOUTH</a:t>
            </a:r>
          </a:p>
          <a:p>
            <a:pPr eaLnBrk="1" hangingPunct="1"/>
            <a:r>
              <a:rPr lang="en-US" altLang="en-US" sz="2000" b="1" dirty="0"/>
              <a:t>CORN, WHEAT, VEGETABLES, TOBACCO</a:t>
            </a:r>
          </a:p>
          <a:p>
            <a:pPr eaLnBrk="1" hangingPunct="1"/>
            <a:r>
              <a:rPr lang="en-US" altLang="en-US" sz="2000" b="1" dirty="0"/>
              <a:t>EXPERIMENTS IN FERTILIZATION, FARMING, TECH &amp; CROPS NEEDS CAPITAL</a:t>
            </a:r>
          </a:p>
          <a:p>
            <a:pPr eaLnBrk="1" hangingPunct="1"/>
            <a:r>
              <a:rPr lang="en-US" altLang="en-US" sz="2000" b="1" dirty="0"/>
              <a:t>SELL SURPLUS SLAVES SOUTH</a:t>
            </a:r>
          </a:p>
          <a:p>
            <a:pPr eaLnBrk="1" hangingPunct="1"/>
            <a:r>
              <a:rPr lang="en-US" altLang="en-US" sz="2000" b="1" dirty="0"/>
              <a:t>SLAVERY HAD WEAKER HOLD ON PUBLIC LOYALTY IN U. SOUTH</a:t>
            </a:r>
          </a:p>
          <a:p>
            <a:pPr eaLnBrk="1" hangingPunct="1"/>
            <a:r>
              <a:rPr lang="en-US" altLang="en-US" sz="2000" b="1" dirty="0"/>
              <a:t>SOME INDUSTRY: TEXTILES, LUMBER, IRON WORKS </a:t>
            </a:r>
          </a:p>
          <a:p>
            <a:pPr eaLnBrk="1" hangingPunct="1"/>
            <a:r>
              <a:rPr lang="en-US" altLang="en-US" sz="2000" b="1" dirty="0"/>
              <a:t>INVESTMENT IN LAND &amp; SLAVES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4F6191-1971-E2B8-99F9-CF0417D43E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II. SLAVEHOLDING SOCIETY- PLANTATION OWNERS</a:t>
            </a:r>
          </a:p>
        </p:txBody>
      </p:sp>
      <p:pic>
        <p:nvPicPr>
          <p:cNvPr id="4099" name="Content Placeholder 4" descr="3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572000" cy="4114800"/>
          </a:xfrm>
        </p:spPr>
      </p:pic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495800" cy="6172200"/>
          </a:xfrm>
        </p:spPr>
        <p:txBody>
          <a:bodyPr/>
          <a:lstStyle/>
          <a:p>
            <a:pPr eaLnBrk="1" hangingPunct="1"/>
            <a:r>
              <a:rPr lang="en-US" altLang="en-US" sz="2000" b="1" i="1" dirty="0"/>
              <a:t>1860 25% OF ALL WHITES OWNED SLAVES &amp; 12% HELD 20 OR MORE &amp; ONLY 1% OWNED 50 OR MORE </a:t>
            </a:r>
          </a:p>
          <a:p>
            <a:pPr eaLnBrk="1" hangingPunct="1"/>
            <a:r>
              <a:rPr lang="en-US" altLang="en-US" sz="2000" b="1" dirty="0"/>
              <a:t>POL. INFLUENCE OF PLANTATION OWNERS DISPROPORTIONATE TO THEIR #</a:t>
            </a:r>
          </a:p>
          <a:p>
            <a:pPr eaLnBrk="1" hangingPunct="1"/>
            <a:r>
              <a:rPr lang="en-US" altLang="en-US" sz="2000" b="1" dirty="0"/>
              <a:t>1830-1860 # OF SLAVE OWNERS DECLINING BUT WEALTH INCREASING</a:t>
            </a:r>
          </a:p>
          <a:p>
            <a:pPr eaLnBrk="1" hangingPunct="1"/>
            <a:r>
              <a:rPr lang="en-US" altLang="en-US" sz="2000" b="1" dirty="0"/>
              <a:t>$1700 GOOD FIELD HAND ’50</a:t>
            </a:r>
          </a:p>
          <a:p>
            <a:pPr eaLnBrk="1" hangingPunct="1"/>
            <a:r>
              <a:rPr lang="en-US" altLang="en-US" sz="2000" b="1" dirty="0"/>
              <a:t>U.B.P.- RACE CONTROL &amp; NATURAL CONDITION</a:t>
            </a:r>
          </a:p>
          <a:p>
            <a:pPr eaLnBrk="1" hangingPunct="1"/>
            <a:r>
              <a:rPr lang="en-US" altLang="en-US" sz="2000" b="1" dirty="0"/>
              <a:t>K.S.- SLAVES UNHAPPY, RESIST IN SUBTLE WAYS</a:t>
            </a:r>
          </a:p>
          <a:p>
            <a:pPr eaLnBrk="1" hangingPunct="1"/>
            <a:r>
              <a:rPr lang="en-US" altLang="en-US" sz="2000" b="1" dirty="0"/>
              <a:t>S.E.- INSTITUTIONS HAVE EFFECT ON PERSONALITY</a:t>
            </a:r>
          </a:p>
          <a:p>
            <a:pPr eaLnBrk="1" hangingPunct="1"/>
            <a:r>
              <a:rPr lang="en-US" altLang="en-US" sz="2000" b="1" dirty="0"/>
              <a:t>GENOVESE – PATERNALISM, INSTITUTIONS PROTECTED SLAVES</a:t>
            </a:r>
          </a:p>
          <a:p>
            <a:pPr eaLnBrk="1" hangingPunct="1"/>
            <a:endParaRPr lang="en-US" altLang="en-US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A. THE COTTON KINGDOM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8674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COTTON ½ OF THE VALUE OF ALL EXPORTS AFTER 1840</a:t>
            </a:r>
          </a:p>
          <a:p>
            <a:pPr eaLnBrk="1" hangingPunct="1"/>
            <a:r>
              <a:rPr lang="en-US" altLang="en-US" sz="1800" b="1" dirty="0"/>
              <a:t>SOUTH PRODUCED MORE THAN ½ WORLDS COTTON 2/3 AL &amp; MS</a:t>
            </a:r>
          </a:p>
          <a:p>
            <a:pPr eaLnBrk="1" hangingPunct="1"/>
            <a:r>
              <a:rPr lang="en-US" altLang="en-US" sz="1800" b="1" dirty="0"/>
              <a:t>MOVING WEST - EVE OF CIVIL WAR 25% CULTIVATED WEST OF MISSISSIPPI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SOUTH DEPENDENT ON CASH CROPS </a:t>
            </a:r>
          </a:p>
          <a:p>
            <a:pPr eaLnBrk="1" hangingPunct="1"/>
            <a:r>
              <a:rPr lang="en-US" altLang="en-US" sz="1800" b="1" dirty="0"/>
              <a:t>UNION OF SLAVERY &amp; COTTON IMPEDED FULL SCALE INDUSTRIALIZATION</a:t>
            </a:r>
          </a:p>
          <a:p>
            <a:pPr eaLnBrk="1" hangingPunct="1"/>
            <a:r>
              <a:rPr lang="en-US" altLang="en-US" sz="1800" b="1" dirty="0"/>
              <a:t>COTTON PRICES FLUCTUATED TREMENDOUSLY FROM 1840-1860</a:t>
            </a:r>
          </a:p>
        </p:txBody>
      </p:sp>
      <p:pic>
        <p:nvPicPr>
          <p:cNvPr id="5124" name="Content Placeholder 4" descr="s. cotton produc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9013" y="838200"/>
            <a:ext cx="3963987" cy="5867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0668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800" b="1" dirty="0"/>
              <a:t>B. THE WORLD OF PLAIN FOLK</a:t>
            </a:r>
            <a:br>
              <a:rPr lang="en-US" sz="1800" b="1" dirty="0"/>
            </a:br>
            <a:r>
              <a:rPr lang="en-US" sz="1800" b="1" dirty="0"/>
              <a:t>YEOMAN FARMERS &amp; PINE BARRENS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914400"/>
            <a:ext cx="44958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75% OF WHITES OWN NO SLAVES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AVERAGE FAMILY: 1-5 SLAVES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YEOMAN DREAM OF BEING A PLANTATION OWNER – LARGEST SINGLE GROUP OF WHITES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DEFEND SLAVERY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YEOMAN SUPPORT U.B.P.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PINE BARRENS: EDGE OF SOCIETY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BELIEVED IN RACIAL SUPERIORITY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85A73-9327-6C10-26C1-5F941E0D64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C. LITERARY INCENDIARIES: H.B. STOWE &amp; HINTON R. HELPER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248400"/>
          </a:xfrm>
        </p:spPr>
        <p:txBody>
          <a:bodyPr/>
          <a:lstStyle/>
          <a:p>
            <a:pPr eaLnBrk="1" hangingPunct="1"/>
            <a:r>
              <a:rPr lang="en-US" altLang="en-US" sz="2400" b="1" i="1" u="sng" dirty="0"/>
              <a:t>1. UNCLE TOM’S CABIN </a:t>
            </a:r>
            <a:r>
              <a:rPr lang="en-US" altLang="en-US" sz="2400" b="1" dirty="0"/>
              <a:t>1852</a:t>
            </a:r>
          </a:p>
          <a:p>
            <a:pPr eaLnBrk="1" hangingPunct="1"/>
            <a:r>
              <a:rPr lang="en-US" altLang="en-US" sz="2400" b="1" dirty="0"/>
              <a:t>DISMAYED BY FUGITIVE SLAVE LAW OF 1850 (EMERSON)</a:t>
            </a:r>
          </a:p>
          <a:p>
            <a:pPr eaLnBrk="1" hangingPunct="1"/>
            <a:r>
              <a:rPr lang="en-US" altLang="en-US" sz="2400" b="1" dirty="0"/>
              <a:t>INFLUENCE OF 2</a:t>
            </a:r>
            <a:r>
              <a:rPr lang="en-US" altLang="en-US" sz="2400" b="1" baseline="30000" dirty="0"/>
              <a:t>ND</a:t>
            </a:r>
            <a:r>
              <a:rPr lang="en-US" altLang="en-US" sz="2400" b="1" dirty="0"/>
              <a:t> GREAT AWAKENING</a:t>
            </a:r>
          </a:p>
          <a:p>
            <a:pPr eaLnBrk="1" hangingPunct="1"/>
            <a:r>
              <a:rPr lang="en-US" altLang="en-US" sz="2400" b="1" dirty="0"/>
              <a:t>SENSATIONAL SUCCESS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i="1" u="sng" dirty="0"/>
              <a:t>2. THE IMPENDING CRISIS OF THE SOUTH </a:t>
            </a:r>
            <a:r>
              <a:rPr lang="en-US" altLang="en-US" sz="2400" b="1" dirty="0"/>
              <a:t>1857: H.R. HELPER</a:t>
            </a:r>
          </a:p>
          <a:p>
            <a:pPr eaLnBrk="1" hangingPunct="1"/>
            <a:r>
              <a:rPr lang="en-US" altLang="en-US" sz="2400" b="1" dirty="0"/>
              <a:t>ANTI-SLAVERY &amp; RACIST</a:t>
            </a:r>
          </a:p>
          <a:p>
            <a:pPr eaLnBrk="1" hangingPunct="1"/>
            <a:r>
              <a:rPr lang="en-US" altLang="en-US" sz="2400" b="1" dirty="0"/>
              <a:t>NON-SLAVEHOLDING WHITES VICTIMS OF PLANTERS</a:t>
            </a:r>
          </a:p>
          <a:p>
            <a:pPr eaLnBrk="1" hangingPunct="1"/>
            <a:r>
              <a:rPr lang="en-US" altLang="en-US" sz="2400" b="1" dirty="0"/>
              <a:t>COTTON RELEGATED THEM TO SUBORDINATE POSITION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058745-86CB-F7D4-4880-72983971C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D. THE SLAVE EXPERIENCE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572000" cy="6019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/>
              <a:t>2</a:t>
            </a:r>
            <a:r>
              <a:rPr lang="en-US" altLang="en-US" sz="2000" b="1" baseline="30000" dirty="0"/>
              <a:t>ND</a:t>
            </a:r>
            <a:r>
              <a:rPr lang="en-US" altLang="en-US" sz="2000" b="1" dirty="0"/>
              <a:t> GREAT MIGRATION – SALE OF SLAVES WEST &amp; SOUTH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/>
              <a:t>NAT TURNER 1831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/>
              <a:t>AFTER TURNER, REBELLION SUBTLE- STAMPP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/>
              <a:t>GENOVESE – ‘PUTTIN’ ON OLE MASSA’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/>
              <a:t>MOST WANT FREEDOM BUT SETTLE FOR LESS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/>
              <a:t>RELIGION “INVISIBLE INSTITUTION” &amp; FAMILY HELP THEM COPE - GENOVESE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/>
              <a:t>FREE BLACKS – TO BE FREE &amp; EXPERIENCE FREEDOM DIFFERENT; PERSONAL LIBERTY LAWS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D5D17-C252-2485-AC66-FA107BDE0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809" y="-15240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</a:rPr>
              <a:t>III. THE INDUSTRIAL NORTH &amp; TECHNOLOGY: application of science to improving conveniences of life - 1829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038600" cy="57150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NE RESPONSIBLE FOR ½ OF U.S. PRODUCTION ON EVE OF CIVIL WAR 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EMBRACING TECHNOLOGICAL CHANGE GREATEST TRIUMPH 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CLOCKS, LOCKS, PRECISION INSTRUMENTS, RIFLES, MACHINERY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RESOURCEFULNESS REQUIRED DUE TO DEMANDS OF SOCIETY IN FLUX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SHORTAGE OF LABOR, PRIOR TO IMMIGRATION,  SO NEED LABOR SAVING DEVICES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MORE SOPHISTICATED &amp; RELIABLE TOOLS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IMPROVE OLD MACHINES &amp; DESIGN NEW ONES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</a:rPr>
              <a:t>USE OF INTERCHANGEABLE PARTS – WHITNEY &amp; MUSKET PARTS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1891" y="1600200"/>
            <a:ext cx="4038600" cy="4525963"/>
          </a:xfrm>
        </p:spPr>
        <p:txBody>
          <a:bodyPr/>
          <a:lstStyle/>
          <a:p>
            <a:r>
              <a:rPr lang="en-US" sz="1800" b="1" dirty="0"/>
              <a:t>SANDUSKY, OHIO</a:t>
            </a:r>
          </a:p>
        </p:txBody>
      </p:sp>
    </p:spTree>
    <p:extLst>
      <p:ext uri="{BB962C8B-B14F-4D97-AF65-F5344CB8AC3E}">
        <p14:creationId xmlns:p14="http://schemas.microsoft.com/office/powerpoint/2010/main" val="862249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152400"/>
            <a:ext cx="8915400" cy="1143000"/>
          </a:xfrm>
        </p:spPr>
        <p:txBody>
          <a:bodyPr/>
          <a:lstStyle/>
          <a:p>
            <a:r>
              <a:rPr lang="en-US" sz="3600" b="1" dirty="0"/>
              <a:t>A. RAILROADS DOMINATE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86400"/>
          </a:xfrm>
        </p:spPr>
        <p:txBody>
          <a:bodyPr/>
          <a:lstStyle/>
          <a:p>
            <a:r>
              <a:rPr lang="en-US" sz="1600" b="1" dirty="0"/>
              <a:t>SHIFT IN INTERNAL COMMERCE</a:t>
            </a:r>
          </a:p>
          <a:p>
            <a:r>
              <a:rPr lang="en-US" sz="1600" b="1" dirty="0"/>
              <a:t>B&amp;O 1830 3K MILES – 1860 30K MILES</a:t>
            </a:r>
          </a:p>
          <a:p>
            <a:r>
              <a:rPr lang="en-US" sz="1600" b="1" dirty="0"/>
              <a:t>4 COMPANIES CONTROLLED</a:t>
            </a:r>
          </a:p>
          <a:p>
            <a:r>
              <a:rPr lang="en-US" sz="1600" b="1" dirty="0"/>
              <a:t>COMMERCIAL FARMING EXPLODED</a:t>
            </a:r>
          </a:p>
          <a:p>
            <a:r>
              <a:rPr lang="en-US" sz="1600" b="1" dirty="0"/>
              <a:t>TOOK OVER TRANSPORTATION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/>
              <a:t>RR GROWTH DUE TO INVESTMENTS: EUROPEANS, GOVERNMENT BONDS, PRIVATE INVESTORS</a:t>
            </a:r>
          </a:p>
          <a:p>
            <a:endParaRPr lang="en-US" sz="1600" b="1" dirty="0"/>
          </a:p>
          <a:p>
            <a:r>
              <a:rPr lang="en-US" sz="1600" b="1" dirty="0"/>
              <a:t>SOUTHERN CITIES SLOW TO DEVELOP</a:t>
            </a:r>
          </a:p>
          <a:p>
            <a:r>
              <a:rPr lang="en-US" sz="1600" b="1" dirty="0"/>
              <a:t>SOME INDUSTRY: TEXTILE &amp; FLOUR MILLS, LUMBER, IRON WORKS</a:t>
            </a:r>
          </a:p>
          <a:p>
            <a:endParaRPr lang="en-US" sz="1600" b="1" dirty="0"/>
          </a:p>
          <a:p>
            <a:r>
              <a:rPr lang="en-US" sz="1600" b="1" dirty="0"/>
              <a:t>MISSISSIPPI RIVER LOST IMPORTANCE</a:t>
            </a:r>
          </a:p>
          <a:p>
            <a:r>
              <a:rPr lang="en-US" sz="1600" b="1" dirty="0"/>
              <a:t>SOUTH ISOLATED: SCATTERED POPULATION, LACK OF RAILROADS, DEPENDENCE ON SLAVERY, NO LIQUIDITY</a:t>
            </a:r>
          </a:p>
          <a:p>
            <a:endParaRPr lang="en-US" sz="1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33600"/>
            <a:ext cx="4535184" cy="34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4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753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Office Theme</vt:lpstr>
      <vt:lpstr>MASTERS &amp; SLAVES: ECONOMICS IN THE ANTE-BELLUM PERIOD</vt:lpstr>
      <vt:lpstr>I. ECONOMIC ADJUSTMENTS IN THE UPPER SOUTH</vt:lpstr>
      <vt:lpstr>II. SLAVEHOLDING SOCIETY- PLANTATION OWNERS</vt:lpstr>
      <vt:lpstr>A. THE COTTON KINGDOM </vt:lpstr>
      <vt:lpstr>B. THE WORLD OF PLAIN FOLK YEOMAN FARMERS &amp; PINE BARRENS</vt:lpstr>
      <vt:lpstr>C. LITERARY INCENDIARIES: H.B. STOWE &amp; HINTON R. HELPER</vt:lpstr>
      <vt:lpstr>D. THE SLAVE EXPERIENCE</vt:lpstr>
      <vt:lpstr>III. THE INDUSTRIAL NORTH &amp; TECHNOLOGY: application of science to improving conveniences of life - 1829</vt:lpstr>
      <vt:lpstr>A. RAILROADS DOMINATE TRANSPORTATION</vt:lpstr>
      <vt:lpstr>B. RESOURCES</vt:lpstr>
      <vt:lpstr>C. LABOR &amp; IMMIGRATION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Stuart</dc:creator>
  <cp:lastModifiedBy>Stuart, Sarah</cp:lastModifiedBy>
  <cp:revision>61</cp:revision>
  <dcterms:created xsi:type="dcterms:W3CDTF">2011-10-25T22:37:10Z</dcterms:created>
  <dcterms:modified xsi:type="dcterms:W3CDTF">2022-10-17T18:37:44Z</dcterms:modified>
</cp:coreProperties>
</file>