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8" r:id="rId2"/>
    <p:sldId id="269" r:id="rId3"/>
    <p:sldId id="270" r:id="rId4"/>
    <p:sldId id="271" r:id="rId5"/>
    <p:sldId id="258" r:id="rId6"/>
    <p:sldId id="259" r:id="rId7"/>
    <p:sldId id="276" r:id="rId8"/>
    <p:sldId id="283" r:id="rId9"/>
    <p:sldId id="284" r:id="rId10"/>
    <p:sldId id="285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fld id="{17A7A37B-7385-4630-A298-FB889B4F0FF6}" type="datetimeFigureOut">
              <a:rPr lang="en-US" smtClean="0"/>
              <a:pPr>
                <a:defRPr/>
              </a:pPr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92716BB-B521-4B13-A2BB-448E604232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7B2409-40CA-4BE3-A9F8-34DACF1E12CB}" type="datetimeFigureOut">
              <a:rPr lang="en-US" smtClean="0"/>
              <a:pPr>
                <a:defRPr/>
              </a:pPr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D78A9-FC7B-4DDB-91D5-9E501EE49F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267C9-FDB3-4217-B01A-F2E528EAECB7}" type="datetimeFigureOut">
              <a:rPr lang="en-US" smtClean="0"/>
              <a:pPr>
                <a:defRPr/>
              </a:pPr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10E50-1C33-40BF-8810-079A8A99E7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8998E-0449-4271-8C53-422462915279}" type="datetimeFigureOut">
              <a:rPr lang="en-US" smtClean="0"/>
              <a:pPr>
                <a:defRPr/>
              </a:pPr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51A7C-B3BE-41C1-ADAA-F4E8EB8BFD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B0304E-5346-4FC8-84A0-AC1CB0937BDE}" type="datetimeFigureOut">
              <a:rPr lang="en-US" smtClean="0"/>
              <a:pPr>
                <a:defRPr/>
              </a:pPr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621B6-15F5-47E3-9D98-93DDF4570A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6C2F50-F7FA-4B54-8275-D5A606D498C9}" type="datetimeFigureOut">
              <a:rPr lang="en-US" smtClean="0"/>
              <a:pPr>
                <a:defRPr/>
              </a:pPr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44D14-4E9A-43B1-9649-B59C6E2F6E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69410-8D15-4058-8C32-6BAB978227D0}" type="datetimeFigureOut">
              <a:rPr lang="en-US" smtClean="0"/>
              <a:pPr>
                <a:defRPr/>
              </a:pPr>
              <a:t>7/17/2022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50179-CC57-4606-98BE-2621A0D366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B36706-2752-4E00-A4F6-12CA7A24BDF4}" type="datetimeFigureOut">
              <a:rPr lang="en-US" smtClean="0"/>
              <a:pPr>
                <a:defRPr/>
              </a:pPr>
              <a:t>7/17/2022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CF89F-DF0C-41C2-8655-15DCCA84E0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96FDD-F63F-4896-BBC6-2CEA597A098C}" type="datetimeFigureOut">
              <a:rPr lang="en-US" smtClean="0"/>
              <a:pPr>
                <a:defRPr/>
              </a:pPr>
              <a:t>7/17/2022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5BDF9-19B1-417D-B0A1-2DC814514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fld id="{FE648901-97E7-4BF4-82F9-DEB49D0F0C41}" type="datetimeFigureOut">
              <a:rPr lang="en-US" smtClean="0"/>
              <a:pPr>
                <a:defRPr/>
              </a:pPr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3DE51B3B-2023-4B8E-BA8D-7C540DB0DD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fld id="{70A2BD90-1447-49F4-9139-523EC0041BB3}" type="datetimeFigureOut">
              <a:rPr lang="en-US" smtClean="0"/>
              <a:pPr>
                <a:defRPr/>
              </a:pPr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7C969C93-0020-4635-A273-0E37A797F1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9BA1CE43-36EB-49B3-83FC-A49CBA8AC223}" type="datetimeFigureOut">
              <a:rPr lang="en-US" smtClean="0"/>
              <a:pPr>
                <a:defRPr/>
              </a:pPr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81D2C600-2014-4B39-BB3A-08BC9953F4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91" y="1219201"/>
            <a:ext cx="4396409" cy="5069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1249018"/>
            <a:ext cx="22628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PAUL REVERE</a:t>
            </a:r>
          </a:p>
          <a:p>
            <a:endParaRPr lang="en-US" b="1" dirty="0"/>
          </a:p>
          <a:p>
            <a:r>
              <a:rPr lang="en-US" b="1" dirty="0"/>
              <a:t>THE BLOODY MASSACRE ON KING STREET </a:t>
            </a:r>
          </a:p>
          <a:p>
            <a:endParaRPr lang="en-US" b="1" dirty="0"/>
          </a:p>
          <a:p>
            <a:r>
              <a:rPr lang="en-US" b="1" dirty="0"/>
              <a:t>MARCH 1770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What are causes of massacre?</a:t>
            </a:r>
          </a:p>
          <a:p>
            <a:endParaRPr lang="en-US" b="1" dirty="0"/>
          </a:p>
          <a:p>
            <a:r>
              <a:rPr lang="en-US" b="1" dirty="0"/>
              <a:t>What was purpose of cartoon?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F144A-F033-4110-BEEA-095749B43033}"/>
              </a:ext>
            </a:extLst>
          </p:cNvPr>
          <p:cNvSpPr txBox="1"/>
          <p:nvPr/>
        </p:nvSpPr>
        <p:spPr>
          <a:xfrm>
            <a:off x="1066800" y="52001"/>
            <a:ext cx="7543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 BEGINNINGS OF UNITY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Obj:  To follow the actions of the Second Continental Congress that led to independence 1775-1781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53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9375F-0111-3A0E-A21B-49479533A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43000"/>
            <a:ext cx="7543800" cy="4580069"/>
          </a:xfrm>
        </p:spPr>
        <p:txBody>
          <a:bodyPr>
            <a:normAutofit/>
          </a:bodyPr>
          <a:lstStyle/>
          <a:p>
            <a:r>
              <a:rPr lang="en-US" b="1" dirty="0"/>
              <a:t>4. Why did Paine believe that reconciliation with Great Britain was impossible?</a:t>
            </a:r>
          </a:p>
          <a:p>
            <a:r>
              <a:rPr lang="en-US" b="1" dirty="0"/>
              <a:t>A. Great Britain had already declared war on the colonies</a:t>
            </a:r>
          </a:p>
          <a:p>
            <a:r>
              <a:rPr lang="en-US" b="1" dirty="0"/>
              <a:t>B. Great Britain had refused to engage in negotiations with the colonies</a:t>
            </a:r>
          </a:p>
          <a:p>
            <a:r>
              <a:rPr lang="en-US" b="1" dirty="0"/>
              <a:t>C. Great Britain had taken conciliatory actions in the past but always had gone back on them</a:t>
            </a:r>
          </a:p>
          <a:p>
            <a:r>
              <a:rPr lang="en-US" b="1" dirty="0"/>
              <a:t>D. Great Britain had made allies with other colonial powers &amp; Native American tribes.</a:t>
            </a:r>
          </a:p>
        </p:txBody>
      </p:sp>
    </p:spTree>
    <p:extLst>
      <p:ext uri="{BB962C8B-B14F-4D97-AF65-F5344CB8AC3E}">
        <p14:creationId xmlns:p14="http://schemas.microsoft.com/office/powerpoint/2010/main" val="2851236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2943577" cy="1202485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en-US" altLang="en-US" sz="2800" b="1" dirty="0"/>
              <a:t>2. WAR &amp; PEACE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295400"/>
            <a:ext cx="2943577" cy="5029200"/>
          </a:xfrm>
        </p:spPr>
        <p:txBody>
          <a:bodyPr rtlCol="0" anchor="t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FROM LEXINGTON &amp; CONCORD,  MA, TO YORKTOWN, VA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LOYALISTS FROM ALL SOCIO-ECO GROUPS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BRITISH ADVANTAGES: 1) EXPERIENCE, 2) POPULATION 3) NAVY &amp; ARMY, 4) LOYALISTS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AMERICAN ADVANTAGES: 1) HOME FIELD 2) WASHINGTON 3) BR. WAR FATIGUE 4) FR&amp;SP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/>
              <a:t>(p. </a:t>
            </a:r>
            <a:r>
              <a:rPr lang="en-US" sz="1200" b="1"/>
              <a:t>224)</a:t>
            </a:r>
            <a:endParaRPr lang="en-US" sz="1200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5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9DC6BE-22E8-742C-6819-FA364F9C2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1" y="762000"/>
            <a:ext cx="3804732" cy="53967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391400" cy="533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/>
              <a:t>3. BATTLES INITIALLY CENTERED IN NEW ENGLAND BUT THROUGHOUT COLONIES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38200" y="1447800"/>
            <a:ext cx="3657600" cy="41148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2400" b="1" dirty="0"/>
              <a:t>“THESE ARE THE TIMES THAT TRY MENS SOULS” T. PAINE POST NY &amp; NJ LOSSES</a:t>
            </a:r>
          </a:p>
          <a:p>
            <a:pPr eaLnBrk="1" hangingPunct="1"/>
            <a:r>
              <a:rPr lang="en-US" altLang="en-US" sz="2400" b="1" dirty="0"/>
              <a:t>NY &amp; NJ CAMPAIGNS: TRENTON &amp; LAFAYETTE</a:t>
            </a:r>
          </a:p>
          <a:p>
            <a:pPr eaLnBrk="1" hangingPunct="1"/>
            <a:r>
              <a:rPr lang="en-US" altLang="en-US" sz="2400" b="1" dirty="0"/>
              <a:t>SARATOGA OCT. 1777  TURNING POINT → FRANCO-AMERICAN ALLIANCE 1778</a:t>
            </a:r>
          </a:p>
          <a:p>
            <a:pPr eaLnBrk="1" hangingPunct="1"/>
            <a:r>
              <a:rPr lang="en-US" altLang="en-US" sz="2400" b="1" dirty="0"/>
              <a:t>VALLEY FORGE &amp; VON STEUBEN</a:t>
            </a:r>
          </a:p>
          <a:p>
            <a:pPr eaLnBrk="1" hangingPunct="1"/>
            <a:r>
              <a:rPr lang="en-US" altLang="en-US" sz="2400" b="1" dirty="0"/>
              <a:t>GW OPERATING ON SHOESTRING BUDGET…”We are outgunned, outmanned, outnumbered, </a:t>
            </a:r>
            <a:r>
              <a:rPr lang="en-US" altLang="en-US" sz="2400" b="1" dirty="0" err="1"/>
              <a:t>outplanned</a:t>
            </a:r>
            <a:r>
              <a:rPr lang="en-US" altLang="en-US" sz="2400" b="1" dirty="0"/>
              <a:t>..”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A6E440-4365-DD61-E3B5-0306B88AF1E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74295"/>
            <a:ext cx="68580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/>
              <a:t>4. WAR IN THE WEST – SET STAGE FOR FUTURE TREATMENT OF NATIVE AMERICANS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295400"/>
            <a:ext cx="22860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800" b="1" dirty="0"/>
              <a:t>PROCLAMATION 1763</a:t>
            </a:r>
          </a:p>
          <a:p>
            <a:pPr eaLnBrk="1" hangingPunct="1"/>
            <a:r>
              <a:rPr lang="en-US" altLang="en-US" sz="1800" b="1" dirty="0"/>
              <a:t>SUBSEQUENT TREATIES W/O NATIVE OK</a:t>
            </a:r>
          </a:p>
          <a:p>
            <a:pPr eaLnBrk="1" hangingPunct="1"/>
            <a:r>
              <a:rPr lang="en-US" altLang="en-US" sz="1800" b="1" dirty="0"/>
              <a:t>INITIALLY, BOTH SIDES WANTED NATIVES OUT OF WAR</a:t>
            </a:r>
          </a:p>
          <a:p>
            <a:pPr eaLnBrk="1" hangingPunct="1"/>
            <a:r>
              <a:rPr lang="en-US" altLang="en-US" sz="1800" b="1" dirty="0"/>
              <a:t>AS WAR ESCALATED MORE BLOODY CONFLICT</a:t>
            </a:r>
          </a:p>
          <a:p>
            <a:pPr eaLnBrk="1" hangingPunct="1"/>
            <a:r>
              <a:rPr lang="en-US" altLang="en-US" sz="1800" b="1" dirty="0"/>
              <a:t>VICTORY DECIDED IN SOUTH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1771" y="304800"/>
            <a:ext cx="5943600" cy="1143000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762000"/>
            <a:ext cx="4191000" cy="1676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5. TREATY OF </a:t>
            </a:r>
            <a:r>
              <a:rPr lang="en-US" b="1"/>
              <a:t>PARIS 1783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/>
              <a:t>(</a:t>
            </a:r>
            <a:r>
              <a:rPr lang="en-US" sz="1100" b="1" dirty="0"/>
              <a:t>P 205)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38296" y="914400"/>
            <a:ext cx="3067504" cy="4953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/>
              <a:t>JAY, FRANKLIN &amp; ADAMS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/>
              <a:t>AMERICAN INDEP. RECOGNIZED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/>
              <a:t>BR EVACUATE ALL TROOPS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/>
              <a:t>AMERICA MUST REIMBURSE LOYALISTS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/>
              <a:t>MISSISSIPPI RIVER WESTERN BOUNDARY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/>
              <a:t>AMBIGUOUS FLORIDA BOUNDARY IN SOUTH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/>
              <a:t>WHAT KIND OF SOCIETY? GOVERNMENT?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572289-AB65-125F-10EF-32800D6C3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46" y="1447800"/>
            <a:ext cx="4489450" cy="48196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I.THE BREAK 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1752600"/>
            <a:ext cx="3048000" cy="3971543"/>
          </a:xfrm>
        </p:spPr>
        <p:txBody>
          <a:bodyPr>
            <a:normAutofit/>
          </a:bodyPr>
          <a:lstStyle/>
          <a:p>
            <a:r>
              <a:rPr lang="en-US" sz="1600" b="1" dirty="0"/>
              <a:t>LORD NORTH: REBUILD TRUST</a:t>
            </a:r>
          </a:p>
          <a:p>
            <a:r>
              <a:rPr lang="en-US" sz="1600" b="1" dirty="0"/>
              <a:t>CUSTOMS OFFICIALS: AGGRAVATED COLONISTS</a:t>
            </a:r>
          </a:p>
          <a:p>
            <a:r>
              <a:rPr lang="en-US" sz="1600" b="1" dirty="0"/>
              <a:t>J. HANCOCK’S RUN IN W/ CUSTOMS</a:t>
            </a:r>
          </a:p>
          <a:p>
            <a:r>
              <a:rPr lang="en-US" sz="1600" b="1" dirty="0"/>
              <a:t>GASPEE 1772 </a:t>
            </a:r>
          </a:p>
          <a:p>
            <a:endParaRPr lang="en-US" sz="1600" b="1" dirty="0"/>
          </a:p>
          <a:p>
            <a:r>
              <a:rPr lang="en-US" sz="1600" b="1" dirty="0"/>
              <a:t>ADAMS SET UP COMMITTEE OF CORRESPONDENCE &amp; ADOPTED BY OTHER COLONIES: 1772-74</a:t>
            </a:r>
          </a:p>
          <a:p>
            <a:r>
              <a:rPr lang="en-US" sz="1600" b="1" dirty="0"/>
              <a:t>TEA ACT &amp; PARTY 12/1773</a:t>
            </a:r>
          </a:p>
          <a:p>
            <a:endParaRPr lang="en-US" sz="16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35AB2-0A2B-91C8-A60D-BE1C05F5D76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93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1"/>
            <a:ext cx="6965245" cy="990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Calibri"/>
              </a:rPr>
              <a:t>II.SWIFT &amp; SEVERE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02595" y="1752600"/>
            <a:ext cx="3696253" cy="4343400"/>
          </a:xfrm>
        </p:spPr>
        <p:txBody>
          <a:bodyPr>
            <a:normAutofit lnSpcReduction="10000"/>
          </a:bodyPr>
          <a:lstStyle/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SPRING 1774 COERCIVE ACTS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INTOLERABLE ACTS 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APPLIED INITIALLY IN MASS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endParaRPr lang="en-US" sz="1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CLOSE HARBOR UNTIL TEA PAID FOR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CHANGE MASS CHARTER BR PUNISHING COMMUNITY FOR ACTS OF A FEW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QUEBEC ACT 1774: PERMANENT CANADIAN ADMIN, COMPLETE RELIGIOUS FREEDOM &amp; FRENCH FORM OF CIVIL LAW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CA264-D702-3DC6-785D-4959F575E87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8414"/>
            <a:ext cx="6965245" cy="47781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/>
              <a:t>III. SWIFT &amp; SEVERE RESPONSE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2819400"/>
            <a:ext cx="6841068" cy="3284669"/>
          </a:xfrm>
        </p:spPr>
        <p:txBody>
          <a:bodyPr>
            <a:normAutofit/>
          </a:bodyPr>
          <a:lstStyle/>
          <a:p>
            <a:r>
              <a:rPr lang="en-US" sz="1800" b="1" dirty="0"/>
              <a:t>1</a:t>
            </a:r>
            <a:r>
              <a:rPr lang="en-US" sz="1800" b="1" baseline="30000" dirty="0"/>
              <a:t>ST</a:t>
            </a:r>
            <a:r>
              <a:rPr lang="en-US" sz="1800" b="1" dirty="0"/>
              <a:t> CONTINENTAL CONGRESS – SEPT-OCT 1774</a:t>
            </a:r>
          </a:p>
          <a:p>
            <a:r>
              <a:rPr lang="en-US" sz="1800" b="1" dirty="0"/>
              <a:t>55 ELECTED DELEGATES, 12 COLONIES, TOTAL STRANGERS</a:t>
            </a:r>
          </a:p>
          <a:p>
            <a:r>
              <a:rPr lang="en-US" sz="1800" b="1" dirty="0"/>
              <a:t>STAMP ACT CONGRESS, LETTERS FROM A PA FARMER</a:t>
            </a:r>
          </a:p>
          <a:p>
            <a:endParaRPr lang="en-US" sz="1800" b="1" dirty="0"/>
          </a:p>
          <a:p>
            <a:r>
              <a:rPr lang="en-US" sz="1800" b="1" dirty="0"/>
              <a:t>CREATED “ASSOCIATIONS” – STOP COMMERCE WITH GB UNTIL INTOLERABLE ACTS REPEALLED</a:t>
            </a:r>
          </a:p>
          <a:p>
            <a:r>
              <a:rPr lang="en-US" sz="1800" b="1" dirty="0"/>
              <a:t>LOCAL COMMITTEES FORMED TO ENFORCE </a:t>
            </a:r>
          </a:p>
          <a:p>
            <a:pPr marL="0" indent="0">
              <a:buNone/>
            </a:pPr>
            <a:r>
              <a:rPr lang="en-US" sz="1800" b="1" dirty="0"/>
              <a:t>NON-IMPORTATION</a:t>
            </a:r>
          </a:p>
          <a:p>
            <a:endParaRPr lang="en-US" sz="1800" b="1" dirty="0"/>
          </a:p>
          <a:p>
            <a:r>
              <a:rPr lang="en-US" sz="1800" b="1" dirty="0"/>
              <a:t>GEORGE III NOT PLEASED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1741D-FBCB-4589-A66F-A133EDDB8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604944"/>
            <a:ext cx="4419600" cy="22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092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5438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/>
              <a:t>A. THE SHOT HEARD AROUND THE WORLD 1775</a:t>
            </a:r>
          </a:p>
        </p:txBody>
      </p:sp>
      <p:sp>
        <p:nvSpPr>
          <p:cNvPr id="4099" name="Content Placeholder 3"/>
          <p:cNvSpPr>
            <a:spLocks noGrp="1"/>
          </p:cNvSpPr>
          <p:nvPr>
            <p:ph sz="quarter" idx="13"/>
          </p:nvPr>
        </p:nvSpPr>
        <p:spPr>
          <a:xfrm>
            <a:off x="914400" y="1219200"/>
            <a:ext cx="3505200" cy="495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000" b="1" dirty="0"/>
              <a:t>COLONIAL RESISTANCE: MILITIA’S, BOYCOTT &amp; AMERICAN MFG </a:t>
            </a:r>
          </a:p>
          <a:p>
            <a:pPr eaLnBrk="1" hangingPunct="1"/>
            <a:r>
              <a:rPr lang="en-US" altLang="en-US" sz="2000" b="1" dirty="0"/>
              <a:t>FORMED SEPARATE GOV-ERNMENTS &amp; IGNORED ROYAL GOVERNORS</a:t>
            </a:r>
          </a:p>
          <a:p>
            <a:pPr eaLnBrk="1" hangingPunct="1"/>
            <a:r>
              <a:rPr lang="en-US" altLang="en-US" sz="2000" b="1" dirty="0"/>
              <a:t>COLONIST LOYALTIES DIVIDED</a:t>
            </a:r>
          </a:p>
          <a:p>
            <a:pPr eaLnBrk="1" hangingPunct="1"/>
            <a:r>
              <a:rPr lang="en-US" altLang="en-US" sz="2000" b="1" dirty="0"/>
              <a:t>REDCOATS VS. MINUTE-MEN</a:t>
            </a:r>
          </a:p>
          <a:p>
            <a:pPr eaLnBrk="1" hangingPunct="1"/>
            <a:r>
              <a:rPr lang="en-US" altLang="en-US" sz="2000" b="1" dirty="0"/>
              <a:t>LEXINGTON &amp; CONCORD  APRIL </a:t>
            </a:r>
          </a:p>
          <a:p>
            <a:pPr eaLnBrk="1" hangingPunct="1"/>
            <a:r>
              <a:rPr lang="en-US" altLang="en-US" sz="2000" b="1" dirty="0"/>
              <a:t>FORT TICONDEROGA - MAY</a:t>
            </a:r>
          </a:p>
          <a:p>
            <a:pPr eaLnBrk="1" hangingPunct="1"/>
            <a:r>
              <a:rPr lang="en-US" altLang="en-US" sz="2000" b="1" dirty="0"/>
              <a:t>BUNKER (BREED’S) HILL JUNE</a:t>
            </a:r>
          </a:p>
        </p:txBody>
      </p:sp>
      <p:pic>
        <p:nvPicPr>
          <p:cNvPr id="6" name="Content Placeholder 5" descr="Concord_Bridge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571999" y="1219200"/>
            <a:ext cx="3756385" cy="3352800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89377" y="-381000"/>
            <a:ext cx="6965245" cy="120248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 dirty="0"/>
              <a:t>B. THE SECOND CONTINENTAL CONGRESS MAY 1775 </a:t>
            </a:r>
          </a:p>
        </p:txBody>
      </p:sp>
      <p:pic>
        <p:nvPicPr>
          <p:cNvPr id="5" name="Content Placeholder 4" descr="generalgeorgewashington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89377" y="821485"/>
            <a:ext cx="2340469" cy="2882351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en-US" sz="2000" b="1" dirty="0"/>
          </a:p>
          <a:p>
            <a:pPr lvl="1" eaLnBrk="1" hangingPunct="1">
              <a:buFont typeface="Arial" charset="0"/>
              <a:buNone/>
            </a:pPr>
            <a:endParaRPr lang="en-US" altLang="en-US" sz="1800" dirty="0"/>
          </a:p>
          <a:p>
            <a:pPr lvl="1" eaLnBrk="1" hangingPunct="1"/>
            <a:endParaRPr lang="en-US" altLang="en-US" sz="1800" dirty="0"/>
          </a:p>
          <a:p>
            <a:pPr lvl="1" eaLnBrk="1" hangingPunct="1"/>
            <a:endParaRPr lang="en-US" altLang="en-US" sz="1800" dirty="0"/>
          </a:p>
          <a:p>
            <a:pPr marL="365760" lvl="1" indent="0" eaLnBrk="1" hangingPunct="1">
              <a:buNone/>
            </a:pPr>
            <a:endParaRPr lang="en-US" altLang="en-US" sz="1800" dirty="0"/>
          </a:p>
          <a:p>
            <a:pPr lvl="1" eaLnBrk="1" hangingPunct="1"/>
            <a:endParaRPr lang="en-US" altLang="en-US" sz="1800" dirty="0"/>
          </a:p>
          <a:p>
            <a:pPr lvl="1" eaLnBrk="1" hangingPunct="1"/>
            <a:endParaRPr lang="en-US" altLang="en-US" sz="1800" dirty="0"/>
          </a:p>
          <a:p>
            <a:pPr lvl="1" eaLnBrk="1" hangingPunct="1"/>
            <a:endParaRPr lang="en-US" altLang="en-US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808042-D14D-4342-9594-27EBE11E30DE}"/>
              </a:ext>
            </a:extLst>
          </p:cNvPr>
          <p:cNvSpPr/>
          <p:nvPr/>
        </p:nvSpPr>
        <p:spPr>
          <a:xfrm>
            <a:off x="907085" y="4231733"/>
            <a:ext cx="7512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/>
              <a:t>OLIVE BRANCH PETITION: ATTEMPT TO CURTAIL WARFARE JULY</a:t>
            </a:r>
          </a:p>
          <a:p>
            <a:pPr eaLnBrk="1" hangingPunct="1"/>
            <a:r>
              <a:rPr lang="en-US" altLang="en-US" b="1" dirty="0"/>
              <a:t>LOYALIST SENTIMENTS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/>
              <a:t>EXTRALEGAL AUTHORITY – MASSACHUSETTS STANDS ALONE</a:t>
            </a:r>
          </a:p>
        </p:txBody>
      </p: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34EEC4-0797-4A1D-92B0-EAB3E6495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4011"/>
            <a:ext cx="6965245" cy="55401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1. CONTINENTAL CONGRESS COMES AROUND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0C26FB-8025-4EB4-907C-A5319CE6E0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57800" y="1143000"/>
            <a:ext cx="3200400" cy="4581525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AA2B1E"/>
              </a:buClr>
            </a:pPr>
            <a:r>
              <a:rPr lang="en-US" altLang="en-US" sz="1800" b="1" dirty="0">
                <a:solidFill>
                  <a:prstClr val="black"/>
                </a:solidFill>
              </a:rPr>
              <a:t>THOMAS PAINE “COMMON SENSE” 1/76: MASSES FELT EMOTIONAL IMPACT</a:t>
            </a:r>
          </a:p>
          <a:p>
            <a:pPr lvl="0">
              <a:buClr>
                <a:srgbClr val="AA2B1E"/>
              </a:buClr>
            </a:pPr>
            <a:endParaRPr lang="en-US" altLang="en-US" sz="1800" b="1" dirty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r>
              <a:rPr lang="en-US" altLang="en-US" sz="1800" b="1" dirty="0">
                <a:solidFill>
                  <a:prstClr val="black"/>
                </a:solidFill>
              </a:rPr>
              <a:t>HESSIAN MERCENARIES</a:t>
            </a:r>
          </a:p>
          <a:p>
            <a:pPr lvl="0">
              <a:buClr>
                <a:srgbClr val="AA2B1E"/>
              </a:buClr>
            </a:pPr>
            <a:endParaRPr lang="en-US" altLang="en-US" sz="1800" b="1" dirty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r>
              <a:rPr lang="en-US" altLang="en-US" sz="1800" b="1" dirty="0">
                <a:solidFill>
                  <a:prstClr val="black"/>
                </a:solidFill>
              </a:rPr>
              <a:t>RESOLVED: “THAT THESE UNITED COLONIES ARE, AND OF RIGHT OUGHT TO BE, FREE &amp; INDEPENDENT STATES- JUNE</a:t>
            </a:r>
          </a:p>
          <a:p>
            <a:pPr lvl="0">
              <a:buClr>
                <a:srgbClr val="AA2B1E"/>
              </a:buClr>
            </a:pPr>
            <a:endParaRPr lang="en-US" altLang="en-US" sz="1800" b="1" dirty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r>
              <a:rPr lang="en-US" altLang="en-US" sz="1800" b="1" dirty="0">
                <a:solidFill>
                  <a:prstClr val="black"/>
                </a:solidFill>
              </a:rPr>
              <a:t>DECLARATION OF INDEPENDENCE –JULY</a:t>
            </a:r>
          </a:p>
          <a:p>
            <a:pPr lvl="0">
              <a:buClr>
                <a:srgbClr val="AA2B1E"/>
              </a:buClr>
            </a:pPr>
            <a:r>
              <a:rPr lang="en-US" altLang="en-US" sz="1800" b="1" dirty="0">
                <a:solidFill>
                  <a:prstClr val="black"/>
                </a:solidFill>
              </a:rPr>
              <a:t>IMPERFECT GOV’T DOESN’T MEAN RIGHT TO DESTROY</a:t>
            </a:r>
          </a:p>
          <a:p>
            <a:pPr lvl="0">
              <a:buClr>
                <a:srgbClr val="AA2B1E"/>
              </a:buClr>
            </a:pPr>
            <a:r>
              <a:rPr lang="en-US" altLang="en-US" sz="1800" b="1" dirty="0">
                <a:solidFill>
                  <a:prstClr val="black"/>
                </a:solidFill>
              </a:rPr>
              <a:t>DESTROY WHEN SEEKING TO TYRANNIZE PEOPLE</a:t>
            </a:r>
          </a:p>
          <a:p>
            <a:pPr lvl="0">
              <a:buClr>
                <a:srgbClr val="AA2B1E"/>
              </a:buClr>
            </a:pPr>
            <a:r>
              <a:rPr lang="en-US" altLang="en-US" sz="1800" b="1" dirty="0">
                <a:solidFill>
                  <a:prstClr val="black"/>
                </a:solidFill>
              </a:rPr>
              <a:t>BALANCE B/W GOV POWER &amp; INDIVIDUAL RIGHTS.  HALLMARK OF AMERICAN POLITICAL DEVELOPMENT</a:t>
            </a:r>
          </a:p>
          <a:p>
            <a:pPr lvl="0">
              <a:buClr>
                <a:srgbClr val="AA2B1E"/>
              </a:buClr>
            </a:pPr>
            <a:endParaRPr lang="en-US" altLang="en-US" sz="14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25036" y="3424670"/>
            <a:ext cx="4425837" cy="2299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77" y="1076325"/>
            <a:ext cx="37719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9C4E87-964E-11AD-673E-98AEE51E3BCA}"/>
              </a:ext>
            </a:extLst>
          </p:cNvPr>
          <p:cNvSpPr txBox="1"/>
          <p:nvPr/>
        </p:nvSpPr>
        <p:spPr>
          <a:xfrm>
            <a:off x="914400" y="609600"/>
            <a:ext cx="7467600" cy="579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pPr>
            <a:r>
              <a:rPr lang="en-US" dirty="0">
                <a:latin typeface="+mn-lt"/>
              </a:rPr>
              <a:t>Every quiet method for peace hath been ineffectual. Our prayers have been rejected with disdain; and only tended to convince us, that nothing flatters vanity, or confirms obstinacy in kings more than repeated petitioning. . . . Wherefore, since nothing but blows will do, for God’s sake, let us come to a final separation, and not leave the next generation to be cutting throats, under the violated unmeaning names of parent and child.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pPr>
            <a:r>
              <a:rPr lang="en-US" dirty="0">
                <a:latin typeface="+mn-lt"/>
              </a:rPr>
              <a:t>To say, they will never attempt it again is idle and visionary; we thought so at the repeal of the stamp act, yet a year or two undeceived us; as well may we suppose that nations, which have been once defeated, will never renew the quarrel.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pPr>
            <a:r>
              <a:rPr lang="en-US" dirty="0">
                <a:latin typeface="+mn-lt"/>
              </a:rPr>
              <a:t>Thomas Paine, Common Sense, 1776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pPr>
            <a:endParaRPr lang="en-US" dirty="0">
              <a:latin typeface="+mn-lt"/>
            </a:endParaRPr>
          </a:p>
          <a:p>
            <a:pPr marL="0" marR="0" lv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1.  At the time that Paine wrote Common Sense, the prevailing sentiment of colonial leaders was that</a:t>
            </a:r>
          </a:p>
          <a:p>
            <a:pPr marL="0" marR="0" lv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a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.  a good working relationship between the colonies and Great Britain was possible under certain circumstances.</a:t>
            </a:r>
          </a:p>
          <a:p>
            <a:pPr marL="0" marR="0" lv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b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.  the actions of the British government had led to a situation that was beyond repair.</a:t>
            </a:r>
          </a:p>
          <a:p>
            <a:pPr marL="0" marR="0" lv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c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.  declaring independence was necessary because a majority of the colonies supported the patriot cause.</a:t>
            </a:r>
          </a:p>
          <a:p>
            <a:pPr marL="0" marR="0" lv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d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.  alliances with other countries would need to be made to successfully separate from England.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pP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005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E916-3BC5-EFB9-6570-ED86DC21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2611418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2. A Loyalist would tend to see Paine’s statements as </a:t>
            </a:r>
            <a:br>
              <a:rPr lang="en-US" sz="2000" b="1" dirty="0"/>
            </a:br>
            <a:r>
              <a:rPr lang="en-US" sz="2000" b="1" dirty="0"/>
              <a:t>a. A persuasive argument for seeing independence</a:t>
            </a:r>
            <a:br>
              <a:rPr lang="en-US" sz="2000" b="1" dirty="0"/>
            </a:br>
            <a:r>
              <a:rPr lang="en-US" sz="2000" b="1" dirty="0"/>
              <a:t>b. a foregone conclusion due to the deteriorating relationship with England</a:t>
            </a:r>
            <a:br>
              <a:rPr lang="en-US" sz="2000" b="1" dirty="0"/>
            </a:br>
            <a:r>
              <a:rPr lang="en-US" sz="2000" b="1" dirty="0"/>
              <a:t>c. contrary to political obligations to the British government</a:t>
            </a:r>
            <a:br>
              <a:rPr lang="en-US" sz="2000" b="1" dirty="0"/>
            </a:br>
            <a:r>
              <a:rPr lang="en-US" sz="2000" b="1" dirty="0"/>
              <a:t>d. irrelevant due to significant cultural &amp; economic ties to England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578CC-5DB6-05EC-1BA1-1B5E02C56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19400"/>
            <a:ext cx="8000999" cy="403860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+mj-lt"/>
              </a:rPr>
              <a:t>3. The values expressed Common Sense reflect</a:t>
            </a:r>
          </a:p>
          <a:p>
            <a:r>
              <a:rPr lang="en-US" sz="2000" b="1" dirty="0">
                <a:latin typeface="+mj-lt"/>
              </a:rPr>
              <a:t>A. the general position taken by colonial leaders from the time of the French &amp; Indian War</a:t>
            </a:r>
          </a:p>
          <a:p>
            <a:r>
              <a:rPr lang="en-US" sz="2000" b="1" dirty="0">
                <a:latin typeface="+mj-lt"/>
              </a:rPr>
              <a:t>B. the sentiments of colonial leaders who felt notions of virtual representation left their interests unrepresented</a:t>
            </a:r>
          </a:p>
          <a:p>
            <a:r>
              <a:rPr lang="en-US" sz="2000" b="1" dirty="0">
                <a:latin typeface="+mj-lt"/>
              </a:rPr>
              <a:t>C. opposition to authority that had been manifested in the  attempt to establish a colonial government under the Albany Plan</a:t>
            </a:r>
          </a:p>
          <a:p>
            <a:r>
              <a:rPr lang="en-US" sz="2000" b="1" dirty="0">
                <a:latin typeface="+mj-lt"/>
              </a:rPr>
              <a:t>D. ideas that emerged spontaneously once Great Britain fired shots.</a:t>
            </a:r>
          </a:p>
        </p:txBody>
      </p:sp>
    </p:spTree>
    <p:extLst>
      <p:ext uri="{BB962C8B-B14F-4D97-AF65-F5344CB8AC3E}">
        <p14:creationId xmlns:p14="http://schemas.microsoft.com/office/powerpoint/2010/main" val="4168843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2496</TotalTime>
  <Words>992</Words>
  <Application>Microsoft Office PowerPoint</Application>
  <PresentationFormat>On-screen Show (4:3)</PresentationFormat>
  <Paragraphs>117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Brush Script MT</vt:lpstr>
      <vt:lpstr>Calibri</vt:lpstr>
      <vt:lpstr>Century Gothic</vt:lpstr>
      <vt:lpstr>Constantia</vt:lpstr>
      <vt:lpstr>Franklin Gothic Book</vt:lpstr>
      <vt:lpstr>Rage Italic</vt:lpstr>
      <vt:lpstr>Pushpin</vt:lpstr>
      <vt:lpstr>PowerPoint Presentation</vt:lpstr>
      <vt:lpstr>I.THE BREAK UP</vt:lpstr>
      <vt:lpstr>II.SWIFT &amp; SEVERE REACTION</vt:lpstr>
      <vt:lpstr>III. SWIFT &amp; SEVERE RESPONSE</vt:lpstr>
      <vt:lpstr>A. THE SHOT HEARD AROUND THE WORLD 1775</vt:lpstr>
      <vt:lpstr>B. THE SECOND CONTINENTAL CONGRESS MAY 1775 </vt:lpstr>
      <vt:lpstr>1. CONTINENTAL CONGRESS COMES AROUND</vt:lpstr>
      <vt:lpstr>PowerPoint Presentation</vt:lpstr>
      <vt:lpstr>2. A Loyalist would tend to see Paine’s statements as  a. A persuasive argument for seeing independence b. a foregone conclusion due to the deteriorating relationship with England c. contrary to political obligations to the British government d. irrelevant due to significant cultural &amp; economic ties to England</vt:lpstr>
      <vt:lpstr>PowerPoint Presentation</vt:lpstr>
      <vt:lpstr>2. WAR &amp; PEACE</vt:lpstr>
      <vt:lpstr>3. BATTLES INITIALLY CENTERED IN NEW ENGLAND BUT THROUGHOUT COLONIES</vt:lpstr>
      <vt:lpstr>4. WAR IN THE WEST – SET STAGE FOR FUTURE TREATMENT OF NATIVE AMERICANS</vt:lpstr>
      <vt:lpstr>PowerPoint Presentation</vt:lpstr>
    </vt:vector>
  </TitlesOfParts>
  <Company>Tucson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SECURING INDEPENDENCE 1776-1787</dc:title>
  <dc:creator>Sarah Stuart</dc:creator>
  <cp:lastModifiedBy>Stuart, Sarah</cp:lastModifiedBy>
  <cp:revision>91</cp:revision>
  <dcterms:created xsi:type="dcterms:W3CDTF">2011-08-25T18:31:52Z</dcterms:created>
  <dcterms:modified xsi:type="dcterms:W3CDTF">2022-07-17T22:21:09Z</dcterms:modified>
</cp:coreProperties>
</file>