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01" autoAdjust="0"/>
    <p:restoredTop sz="94660"/>
  </p:normalViewPr>
  <p:slideViewPr>
    <p:cSldViewPr>
      <p:cViewPr varScale="1">
        <p:scale>
          <a:sx n="87" d="100"/>
          <a:sy n="87" d="100"/>
        </p:scale>
        <p:origin x="19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E7567-39FC-4BD7-B0EB-A053E5D756C5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8AB9D-5B86-4F0F-8BE3-E5F7827CD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07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B8C84-EADB-482C-A743-7D77A8BA46D2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23305-450F-466C-94C5-5E2A760DD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25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93CBE-62A1-4218-97E1-CBB389E50E64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65BB5-8BF9-4EED-A861-F4E987D30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40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A05C5-CFF4-4027-B53B-765EC1714EFF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8BAA0-2C86-4251-9378-DE4FB2F66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92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CFF22-83FD-4898-9256-DB455C1F2447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42359-26D1-40FB-84BE-365CB20DD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13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0686F-C877-45D6-80E2-235DB8282524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50320-02C4-4788-8A32-70A7BEB07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81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FBCB4-AB5E-40E0-80C5-E72D43FBDFD9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59EA7-65AE-4F23-9505-090A25DAA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97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19E61-EFD8-41D4-921A-8253A79C06E3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0E2C4-EE88-41C7-B030-A6E02B167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0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2FD22-2D20-44D8-BEF1-C3D57EEFEBDF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A549E-4845-4F5C-9139-F11C587C9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1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CEC97-BDD6-460C-BE00-12D98B21A57F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19160-F88E-42A9-8021-FE1ED54B7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9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9081A-83A0-4339-BF9A-EC1663DB3DCF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62C4A-33C6-4C3E-B541-E73D29EFA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3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755434-0097-45E2-8C47-DFCA710331A5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5D0E5C-F989-4843-A622-3FA2BB1B6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200" u="sng" dirty="0"/>
              <a:t>LYNDON</a:t>
            </a:r>
            <a:r>
              <a:rPr lang="en-US" u="sng" dirty="0"/>
              <a:t> JOHNSON IN ACTION</a:t>
            </a:r>
            <a:br>
              <a:rPr lang="en-US" dirty="0"/>
            </a:br>
            <a:endParaRPr lang="en-US" dirty="0"/>
          </a:p>
        </p:txBody>
      </p:sp>
      <p:pic>
        <p:nvPicPr>
          <p:cNvPr id="2051" name="Picture Placeholder 4" descr="Lyndon_B__Johnson_oath_of_office_November_1963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" b="2657"/>
          <a:stretch>
            <a:fillRect/>
          </a:stretch>
        </p:blipFill>
        <p:spPr>
          <a:xfrm>
            <a:off x="1600200" y="304800"/>
            <a:ext cx="5486400" cy="4114800"/>
          </a:xfrm>
        </p:spPr>
      </p:pic>
      <p:sp>
        <p:nvSpPr>
          <p:cNvPr id="2052" name="Subtitle 2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361112" cy="804862"/>
          </a:xfrm>
        </p:spPr>
        <p:txBody>
          <a:bodyPr/>
          <a:lstStyle/>
          <a:p>
            <a:pPr eaLnBrk="1" hangingPunct="1"/>
            <a:r>
              <a:rPr lang="en-US" sz="2000" b="1"/>
              <a:t>“LET US RESOLVE THAT JFK DID NOT DIE IN VAIN”</a:t>
            </a:r>
            <a:endParaRPr lang="en-US" sz="2000"/>
          </a:p>
          <a:p>
            <a:pPr eaLnBrk="1" hangingPunct="1"/>
            <a:endParaRPr lang="en-US"/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“I WON’T LET SOUTH ASIA GO THE WAY OF CHINA”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 dirty="0"/>
              <a:t>FRENCH RULE</a:t>
            </a:r>
          </a:p>
          <a:p>
            <a:pPr eaLnBrk="1" hangingPunct="1"/>
            <a:r>
              <a:rPr lang="en-US" sz="2400" b="1" dirty="0"/>
              <a:t>HO CHI MINH ESTABLISHES DEMOCRATIC REPUBLIC</a:t>
            </a:r>
          </a:p>
          <a:p>
            <a:pPr eaLnBrk="1" hangingPunct="1"/>
            <a:r>
              <a:rPr lang="en-US" sz="2400" b="1" dirty="0"/>
              <a:t>1946 LETTER TO TRUMAN – DID HE EVER SEE IT?</a:t>
            </a:r>
          </a:p>
          <a:p>
            <a:pPr eaLnBrk="1" hangingPunct="1"/>
            <a:r>
              <a:rPr lang="en-US" sz="2400" b="1" dirty="0"/>
              <a:t>IKE “NOT OUR BUSINESS” BUT FINANCES FR. 1950-54</a:t>
            </a:r>
          </a:p>
          <a:p>
            <a:pPr eaLnBrk="1" hangingPunct="1"/>
            <a:r>
              <a:rPr lang="en-US" sz="2400" b="1" dirty="0"/>
              <a:t>GENEVA TREATY 1954 – DIVIDES VIETNAM AT 17</a:t>
            </a:r>
            <a:r>
              <a:rPr lang="en-US" sz="2400" b="1" baseline="30000" dirty="0"/>
              <a:t>TH</a:t>
            </a:r>
            <a:r>
              <a:rPr lang="en-US" sz="2400" b="1" dirty="0"/>
              <a:t> </a:t>
            </a:r>
          </a:p>
          <a:p>
            <a:pPr eaLnBrk="1" hangingPunct="1"/>
            <a:endParaRPr lang="en-US" sz="2400" b="1" dirty="0"/>
          </a:p>
          <a:p>
            <a:pPr eaLnBrk="1" hangingPunct="1"/>
            <a:r>
              <a:rPr lang="en-US" sz="2400" b="1" dirty="0"/>
              <a:t>DOMINO THEORY</a:t>
            </a:r>
          </a:p>
          <a:p>
            <a:pPr eaLnBrk="1" hangingPunct="1"/>
            <a:r>
              <a:rPr lang="en-US" sz="2400" b="1" dirty="0"/>
              <a:t>DIEM KILLED 11/1; JFK KILLED 11/22/63</a:t>
            </a:r>
          </a:p>
          <a:p>
            <a:pPr eaLnBrk="1" hangingPunct="1"/>
            <a:r>
              <a:rPr lang="en-US" sz="2400" b="1" dirty="0"/>
              <a:t>1960 700 MILITARY ADVISORS</a:t>
            </a:r>
          </a:p>
          <a:p>
            <a:pPr eaLnBrk="1" hangingPunct="1"/>
            <a:r>
              <a:rPr lang="en-US" sz="2400" b="1" dirty="0"/>
              <a:t>END OF 1963 16K US MILITARY IN VIETNAM</a:t>
            </a:r>
          </a:p>
          <a:p>
            <a:pPr eaLnBrk="1" hangingPunct="1"/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AUGUST 1964 TO JANUARY1968</a:t>
            </a:r>
          </a:p>
        </p:txBody>
      </p:sp>
      <p:pic>
        <p:nvPicPr>
          <p:cNvPr id="12291" name="Content Placeholder 6" descr="rolling_thunder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52600"/>
            <a:ext cx="4038600" cy="3429000"/>
          </a:xfrm>
        </p:spPr>
      </p:pic>
      <p:pic>
        <p:nvPicPr>
          <p:cNvPr id="12292" name="Content Placeholder 7" descr="vietnam troop escalation.gi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00200"/>
            <a:ext cx="4343400" cy="48006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33400" y="-120134"/>
            <a:ext cx="8229600" cy="1143000"/>
          </a:xfrm>
        </p:spPr>
        <p:txBody>
          <a:bodyPr/>
          <a:lstStyle/>
          <a:p>
            <a:pPr marL="342900" indent="-342900" eaLnBrk="1" hangingPunct="1"/>
            <a:r>
              <a:rPr lang="en-US" sz="3200" b="1" dirty="0"/>
              <a:t>LBJ BEARS RESPONSIBILITY FOR VIETNAM</a:t>
            </a:r>
            <a:br>
              <a:rPr lang="en-US" sz="1800" b="1" dirty="0"/>
            </a:b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665077"/>
            <a:ext cx="3505200" cy="581192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/>
              <a:t>Gulf of Tonkin incident  8/64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/>
              <a:t>Air Strikes: Operation Rolling Thunder</a:t>
            </a:r>
            <a:endParaRPr lang="en-US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/>
              <a:t>Blank Check, commits ground troops, attrition, no match for VC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/>
              <a:t>Promises NOT to extend conflict but does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/>
              <a:t>Guns &amp; Butter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B686D5-768D-4C5A-828C-7D1E8D3F0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398838"/>
            <a:ext cx="2588169" cy="30781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BED9EC-5FE1-493B-9C84-4DF6FB3FF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391" y="665077"/>
            <a:ext cx="2771775" cy="3810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E148A6-9871-49C9-BD42-3AEF318995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1968: A TUMULTUOUS YEAR</a:t>
            </a:r>
            <a:endParaRPr lang="en-US"/>
          </a:p>
        </p:txBody>
      </p:sp>
      <p:pic>
        <p:nvPicPr>
          <p:cNvPr id="15363" name="Content Placeholder 4" descr="tet-offensive-map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4875" y="1728788"/>
            <a:ext cx="3143250" cy="4267200"/>
          </a:xfrm>
        </p:spPr>
      </p:pic>
      <p:pic>
        <p:nvPicPr>
          <p:cNvPr id="15364" name="Content Placeholder 9" descr="TetOffensive-300x216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828800"/>
            <a:ext cx="4343400" cy="306228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TET OFFENSIVE – JANUARY 68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038600" cy="452596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SURPRISE ATTACKS ON US &amp; SV FORCES FROM THE NORTH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TACTICAL VICTORY FOR US &amp; SV BUT MORALE BOOST FOR VC &amp; NORTH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26% APPROVAL RATING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COSTS RISING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C. CLIFFORD NEW SECRETARY OF DEFENSE. MCNAMARA OUT – LESS HAWKISH AS WAR DRAGGED 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5" name="Content Placeholder 4" descr="tet_dow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19600" y="1676400"/>
            <a:ext cx="4343400" cy="3405981"/>
          </a:xfrm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“WHAT THE HELL IS GOING ON” </a:t>
            </a:r>
            <a:endParaRPr lang="en-US" dirty="0"/>
          </a:p>
        </p:txBody>
      </p:sp>
      <p:pic>
        <p:nvPicPr>
          <p:cNvPr id="18435" name="Content Placeholder 4" descr="cronkite in vietnam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47913"/>
            <a:ext cx="4038600" cy="30289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52596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“IF I‘VE LOST CRONKITE I’VE LOST THE AVERAGE AMERICAN”  LBJ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INFO FROM WHITE HOUSE &amp; INFO FROM FIELD DON’T MATCH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800 TONS OF BOMBS PER DAY – MORE THAN 3X AMOUNT DROPPED DURING WWII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BOMBSHELL – MARCH 68</a:t>
            </a:r>
          </a:p>
        </p:txBody>
      </p:sp>
      <p:pic>
        <p:nvPicPr>
          <p:cNvPr id="19459" name="Content Placeholder 4" descr="i will not seek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981200"/>
            <a:ext cx="4191000" cy="3276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TELEVISION ADDRESS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HALT BOMBING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BEGIN TALKS WITH NV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“I SHALL NOT SEEK NOR WILL I ACCEPT THE NOMINATION FOR PRESIDENT”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“A SHOT RANG OUT IN THE MEMPHIS SKY” APRIL 68</a:t>
            </a:r>
          </a:p>
        </p:txBody>
      </p:sp>
      <p:pic>
        <p:nvPicPr>
          <p:cNvPr id="22531" name="Content Placeholder 4" descr="mlk befor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4632325" cy="2743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SOCIAL &amp; CULTURAL UPHEAVALS BACK-DROP TO FRUSTRA-TION WITH WAR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MILITANCY RISES AMONG BLACKS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NON-VIOLENCE NOT POSSIBLE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JUNE 1968 LOS ANGELES</a:t>
            </a:r>
          </a:p>
        </p:txBody>
      </p:sp>
      <p:pic>
        <p:nvPicPr>
          <p:cNvPr id="23555" name="Content Placeholder 4" descr="rfk-death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28863"/>
            <a:ext cx="4038600" cy="306863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EUGENE </a:t>
            </a:r>
            <a:r>
              <a:rPr lang="en-US" b="1" dirty="0" err="1"/>
              <a:t>McCARTHY</a:t>
            </a:r>
            <a:r>
              <a:rPr lang="en-US" b="1" dirty="0"/>
              <a:t> 1</a:t>
            </a:r>
            <a:r>
              <a:rPr lang="en-US" b="1" baseline="30000" dirty="0"/>
              <a:t>ST</a:t>
            </a:r>
            <a:r>
              <a:rPr lang="en-US" b="1" dirty="0"/>
              <a:t> TO THROW HAT IN THE ‘68 DEM. RACE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/>
              <a:t>RFK FOLLOWS &amp; ASSASINATED POST CA </a:t>
            </a:r>
            <a:r>
              <a:rPr lang="en-US" b="1" dirty="0"/>
              <a:t>PRIMARY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41350"/>
          </a:xfrm>
        </p:spPr>
        <p:txBody>
          <a:bodyPr/>
          <a:lstStyle/>
          <a:p>
            <a:pPr eaLnBrk="1" hangingPunct="1"/>
            <a:r>
              <a:rPr lang="en-US"/>
              <a:t>LBJ’S BACKGROUND </a:t>
            </a:r>
          </a:p>
        </p:txBody>
      </p:sp>
      <p:pic>
        <p:nvPicPr>
          <p:cNvPr id="7" name="Content Placeholder 6" descr="Johnson Treatm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67200" y="273050"/>
            <a:ext cx="4551856" cy="6428621"/>
          </a:xfrm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524000"/>
            <a:ext cx="3008313" cy="51943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/>
              <a:t>NEW DEAL DEMOCRAT &amp; OIL &amp; GAS CONSERVATIVE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/>
              <a:t>CONSUMATE POLITICIAN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/>
              <a:t>30 YEARS OF EXPERIENCE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/>
              <a:t>VAST KNOWLEDGE OF INS &amp; OUTS OF DC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/>
              <a:t>INSECURE IN ABILITIES TO FILL SHOES OF JFK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EARLY LEGISLATION</a:t>
            </a:r>
            <a:endParaRPr lang="en-US"/>
          </a:p>
        </p:txBody>
      </p:sp>
      <p:sp>
        <p:nvSpPr>
          <p:cNvPr id="4099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FINISH WHAT JFK BEGAN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3021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TAX CUTS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1964 CIVIL RIGHTS ACT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/>
              <a:t>EQUAL EMPLOYMENT OPPORTUNITY COMMISSION TITLE VII – GENDER IN WORKPLACE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/>
              <a:t>TITLE IX ’72 AMENDS TO INCLUDE HS AND COLLEGE SPORTS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/>
              <a:t>CIVIL RIGHTS CASES MOVED TO FEDERAL COURTS TO DECREASE DISCRIMINATION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/>
          </a:p>
        </p:txBody>
      </p:sp>
      <p:sp>
        <p:nvSpPr>
          <p:cNvPr id="4101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102" name="Content Placeholder 11" descr="civilrightsactphoto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8155" y="1219200"/>
            <a:ext cx="3886868" cy="369252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6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THE WOMAN I REALLY LOVED</a:t>
            </a:r>
            <a:r>
              <a:rPr lang="en-US" sz="1600" dirty="0"/>
              <a:t> </a:t>
            </a:r>
            <a:r>
              <a:rPr lang="en-US" sz="2800" b="1" dirty="0"/>
              <a:t>War on Poverty</a:t>
            </a:r>
          </a:p>
        </p:txBody>
      </p:sp>
      <p:pic>
        <p:nvPicPr>
          <p:cNvPr id="5123" name="Content Placeholder 9" descr="the other america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219200"/>
            <a:ext cx="2787650" cy="4525963"/>
          </a:xfrm>
        </p:spPr>
      </p:pic>
      <p:pic>
        <p:nvPicPr>
          <p:cNvPr id="5124" name="Content Placeholder 10" descr="povertyrate2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1371600"/>
            <a:ext cx="5486400" cy="44958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FD914D-0DBC-4D3D-9B97-923CCB87C4B8}"/>
              </a:ext>
            </a:extLst>
          </p:cNvPr>
          <p:cNvSpPr txBox="1"/>
          <p:nvPr/>
        </p:nvSpPr>
        <p:spPr>
          <a:xfrm>
            <a:off x="1524000" y="9144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CONSERVATISM MORE IMPORTANT FOR REPUBLICANS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ELECTION OF 1964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LBJ &amp; H. HUMPHREY  GREAT SOCIETY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GOLDWATER &amp; MILLER IDEOLOGY OVER EXPEDIENCY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GEORGE WALLACE “WHITE BACKLASH”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61%; 486 – 52; DEMS CONGRESS &amp; EXEC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5" name="Content Placeholder 4" descr="election196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62600" y="1219200"/>
            <a:ext cx="3048000" cy="1773936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BB66B25-F7D8-4129-909E-B8B57D825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275" y="3406048"/>
            <a:ext cx="4541177" cy="3168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154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/>
              <a:t>GREAT SOCIETY</a:t>
            </a:r>
            <a:br>
              <a:rPr lang="en-US" b="1" dirty="0"/>
            </a:br>
            <a:r>
              <a:rPr lang="en-US" b="1" dirty="0"/>
              <a:t>DOMESTIC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3810000" cy="452596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MEDICARE &amp; MEDICAID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ELEMENTARY &amp;  SECONDARY EDUCATION ACT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CREATED HUD &amp; TRANSPORTATION CABINET POSTS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AFRICAN AMERICAN APPOINTED TO CABINET (HUD)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T.MARSHALL 1</a:t>
            </a:r>
            <a:r>
              <a:rPr lang="en-US" b="1" baseline="30000" dirty="0"/>
              <a:t>ST</a:t>
            </a:r>
            <a:r>
              <a:rPr lang="en-US" b="1" dirty="0"/>
              <a:t> AA APPT. TO SUPREME COURT</a:t>
            </a:r>
            <a:endParaRPr lang="en-US" dirty="0"/>
          </a:p>
        </p:txBody>
      </p:sp>
      <p:pic>
        <p:nvPicPr>
          <p:cNvPr id="8196" name="Content Placeholder 4" descr="medicar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8313" y="82826"/>
            <a:ext cx="3276600" cy="285381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FC72A3-9B31-4D4C-A96D-339930FA2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955925"/>
            <a:ext cx="3048000" cy="38100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MAJOR LEGISLATION </a:t>
            </a:r>
          </a:p>
        </p:txBody>
      </p:sp>
      <p:sp>
        <p:nvSpPr>
          <p:cNvPr id="9219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VOTING RIGHTS ACT 1965 </a:t>
            </a:r>
          </a:p>
        </p:txBody>
      </p:sp>
      <p:pic>
        <p:nvPicPr>
          <p:cNvPr id="9220" name="Content Placeholder 9" descr="aa voter registration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209800"/>
            <a:ext cx="4267200" cy="3276600"/>
          </a:xfrm>
        </p:spPr>
      </p:pic>
      <p:sp>
        <p:nvSpPr>
          <p:cNvPr id="9221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n-US"/>
              <a:t>IMMIGRATION ACT 1965 </a:t>
            </a:r>
          </a:p>
        </p:txBody>
      </p:sp>
      <p:pic>
        <p:nvPicPr>
          <p:cNvPr id="9222" name="Content Placeholder 10" descr="1965%20Immigration%20Act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209800"/>
            <a:ext cx="4041775" cy="3429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FOREIGN POLICY</a:t>
            </a:r>
            <a:br>
              <a:rPr lang="en-US" b="1" dirty="0"/>
            </a:br>
            <a:r>
              <a:rPr lang="en-US" sz="3600" b="1" dirty="0"/>
              <a:t>CONTINUATION OF POST WWII POLICIES</a:t>
            </a:r>
            <a:endParaRPr lang="en-US" sz="3600" dirty="0"/>
          </a:p>
        </p:txBody>
      </p:sp>
      <p:pic>
        <p:nvPicPr>
          <p:cNvPr id="10243" name="Content Placeholder 8" descr="gulf of tonki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520268"/>
            <a:ext cx="5357726" cy="5061258"/>
          </a:xfrm>
        </p:spPr>
      </p:pic>
    </p:spTree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314</TotalTime>
  <Words>486</Words>
  <Application>Microsoft Office PowerPoint</Application>
  <PresentationFormat>On-screen Show (4:3)</PresentationFormat>
  <Paragraphs>85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Century Gothic</vt:lpstr>
      <vt:lpstr>Theme1</vt:lpstr>
      <vt:lpstr>LYNDON JOHNSON IN ACTION </vt:lpstr>
      <vt:lpstr>LBJ’S BACKGROUND </vt:lpstr>
      <vt:lpstr>EARLY LEGISLATION</vt:lpstr>
      <vt:lpstr>THE WOMAN I REALLY LOVED War on Poverty</vt:lpstr>
      <vt:lpstr>PowerPoint Presentation</vt:lpstr>
      <vt:lpstr>ELECTION OF 1964</vt:lpstr>
      <vt:lpstr>GREAT SOCIETY DOMESTIC POLICY</vt:lpstr>
      <vt:lpstr>MAJOR LEGISLATION </vt:lpstr>
      <vt:lpstr>FOREIGN POLICY CONTINUATION OF POST WWII POLICIES</vt:lpstr>
      <vt:lpstr>“I WON’T LET SOUTH ASIA GO THE WAY OF CHINA”</vt:lpstr>
      <vt:lpstr>AUGUST 1964 TO JANUARY1968</vt:lpstr>
      <vt:lpstr>LBJ BEARS RESPONSIBILITY FOR VIETNAM </vt:lpstr>
      <vt:lpstr>1968: A TUMULTUOUS YEAR</vt:lpstr>
      <vt:lpstr>TET OFFENSIVE – JANUARY 68</vt:lpstr>
      <vt:lpstr>“WHAT THE HELL IS GOING ON” </vt:lpstr>
      <vt:lpstr>BOMBSHELL – MARCH 68</vt:lpstr>
      <vt:lpstr>“A SHOT RANG OUT IN THE MEMPHIS SKY” APRIL 68</vt:lpstr>
      <vt:lpstr>JUNE 1968 LOS ANGELES</vt:lpstr>
    </vt:vector>
  </TitlesOfParts>
  <Company>Tucson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LYNDON JOHNSON IN ACTION</dc:title>
  <dc:creator>Sarah Stuart</dc:creator>
  <cp:lastModifiedBy>Stuart, Sarah</cp:lastModifiedBy>
  <cp:revision>53</cp:revision>
  <dcterms:created xsi:type="dcterms:W3CDTF">2011-03-31T19:08:25Z</dcterms:created>
  <dcterms:modified xsi:type="dcterms:W3CDTF">2022-03-20T23:31:15Z</dcterms:modified>
</cp:coreProperties>
</file>