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2"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665E4F-C0CE-4F8F-972C-8DF95274302E}"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19A0-80FB-48FA-8F11-D640CA46828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1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65E4F-C0CE-4F8F-972C-8DF95274302E}"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161173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65E4F-C0CE-4F8F-972C-8DF95274302E}"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283077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65E4F-C0CE-4F8F-972C-8DF95274302E}"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8123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665E4F-C0CE-4F8F-972C-8DF95274302E}"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19A0-80FB-48FA-8F11-D640CA46828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6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665E4F-C0CE-4F8F-972C-8DF95274302E}"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226645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665E4F-C0CE-4F8F-972C-8DF95274302E}"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349123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665E4F-C0CE-4F8F-972C-8DF95274302E}"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339619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665E4F-C0CE-4F8F-972C-8DF95274302E}" type="datetimeFigureOut">
              <a:rPr lang="en-US" smtClean="0"/>
              <a:t>8/15/2021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220231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665E4F-C0CE-4F8F-972C-8DF95274302E}" type="datetimeFigureOut">
              <a:rPr lang="en-US" smtClean="0"/>
              <a:t>8/15/2021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2E19A0-80FB-48FA-8F11-D640CA468289}" type="slidenum">
              <a:rPr lang="en-US" smtClean="0"/>
              <a:t>‹#›</a:t>
            </a:fld>
            <a:endParaRPr lang="en-US"/>
          </a:p>
        </p:txBody>
      </p:sp>
    </p:spTree>
    <p:extLst>
      <p:ext uri="{BB962C8B-B14F-4D97-AF65-F5344CB8AC3E}">
        <p14:creationId xmlns:p14="http://schemas.microsoft.com/office/powerpoint/2010/main" val="5151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665E4F-C0CE-4F8F-972C-8DF95274302E}"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E19A0-80FB-48FA-8F11-D640CA468289}" type="slidenum">
              <a:rPr lang="en-US" smtClean="0"/>
              <a:t>‹#›</a:t>
            </a:fld>
            <a:endParaRPr lang="en-US"/>
          </a:p>
        </p:txBody>
      </p:sp>
    </p:spTree>
    <p:extLst>
      <p:ext uri="{BB962C8B-B14F-4D97-AF65-F5344CB8AC3E}">
        <p14:creationId xmlns:p14="http://schemas.microsoft.com/office/powerpoint/2010/main" val="177271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6665E4F-C0CE-4F8F-972C-8DF95274302E}" type="datetimeFigureOut">
              <a:rPr lang="en-US" smtClean="0"/>
              <a:t>8/15/2021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2E19A0-80FB-48FA-8F11-D640CA46828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373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44B3B-CE76-4A58-9C2B-6F2EB1B498EF}"/>
              </a:ext>
            </a:extLst>
          </p:cNvPr>
          <p:cNvPicPr>
            <a:picLocks noChangeAspect="1"/>
          </p:cNvPicPr>
          <p:nvPr/>
        </p:nvPicPr>
        <p:blipFill>
          <a:blip r:embed="rId2"/>
          <a:stretch>
            <a:fillRect/>
          </a:stretch>
        </p:blipFill>
        <p:spPr>
          <a:xfrm>
            <a:off x="2356261" y="72685"/>
            <a:ext cx="5043606" cy="4075937"/>
          </a:xfrm>
          <a:prstGeom prst="rect">
            <a:avLst/>
          </a:prstGeom>
        </p:spPr>
      </p:pic>
      <p:sp>
        <p:nvSpPr>
          <p:cNvPr id="2" name="Title 1">
            <a:extLst>
              <a:ext uri="{FF2B5EF4-FFF2-40B4-BE49-F238E27FC236}">
                <a16:creationId xmlns:a16="http://schemas.microsoft.com/office/drawing/2014/main" id="{D9C9A9B4-F44C-4702-BADB-3F2E6597FB5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3B46366-680C-42E0-A202-CBC4D086987A}"/>
              </a:ext>
            </a:extLst>
          </p:cNvPr>
          <p:cNvSpPr>
            <a:spLocks noGrp="1"/>
          </p:cNvSpPr>
          <p:nvPr>
            <p:ph type="subTitle" idx="1"/>
          </p:nvPr>
        </p:nvSpPr>
        <p:spPr/>
        <p:txBody>
          <a:bodyPr>
            <a:normAutofit/>
          </a:bodyPr>
          <a:lstStyle/>
          <a:p>
            <a:r>
              <a:rPr lang="en-US" sz="3200" b="1" dirty="0"/>
              <a:t>HOW TO WRITE AN EFFECTIVE APUSH DBQ INTRODUCTION </a:t>
            </a:r>
          </a:p>
        </p:txBody>
      </p:sp>
    </p:spTree>
    <p:extLst>
      <p:ext uri="{BB962C8B-B14F-4D97-AF65-F5344CB8AC3E}">
        <p14:creationId xmlns:p14="http://schemas.microsoft.com/office/powerpoint/2010/main" val="3172699654"/>
      </p:ext>
    </p:extLst>
  </p:cSld>
  <p:clrMapOvr>
    <a:masterClrMapping/>
  </p:clrMapOvr>
  <mc:AlternateContent xmlns:mc="http://schemas.openxmlformats.org/markup-compatibility/2006" xmlns:p14="http://schemas.microsoft.com/office/powerpoint/2010/main">
    <mc:Choice Requires="p14">
      <p:transition spd="slow" p14:dur="2000" advTm="53226"/>
    </mc:Choice>
    <mc:Fallback xmlns="">
      <p:transition spd="slow" advTm="532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261A-30D5-4393-9890-817859E7728C}"/>
              </a:ext>
            </a:extLst>
          </p:cNvPr>
          <p:cNvSpPr>
            <a:spLocks noGrp="1"/>
          </p:cNvSpPr>
          <p:nvPr>
            <p:ph type="title"/>
          </p:nvPr>
        </p:nvSpPr>
        <p:spPr>
          <a:xfrm>
            <a:off x="237067" y="286604"/>
            <a:ext cx="8551333" cy="1450757"/>
          </a:xfrm>
        </p:spPr>
        <p:txBody>
          <a:bodyPr/>
          <a:lstStyle/>
          <a:p>
            <a:pPr algn="ctr"/>
            <a:r>
              <a:rPr lang="en-US" sz="4000" b="1" spc="-100" dirty="0">
                <a:solidFill>
                  <a:schemeClr val="accent1">
                    <a:lumMod val="75000"/>
                  </a:schemeClr>
                </a:solidFill>
                <a:latin typeface="Arial"/>
              </a:rPr>
              <a:t>FORMAT – MAY 6, 2022 FRIDAY</a:t>
            </a:r>
            <a:br>
              <a:rPr lang="en-US" sz="4000" b="1" spc="-100" dirty="0">
                <a:solidFill>
                  <a:schemeClr val="accent1">
                    <a:lumMod val="75000"/>
                  </a:schemeClr>
                </a:solidFill>
                <a:latin typeface="Arial"/>
              </a:rPr>
            </a:br>
            <a:r>
              <a:rPr lang="en-US" sz="2400" b="1" spc="-100" dirty="0">
                <a:solidFill>
                  <a:schemeClr val="accent1">
                    <a:lumMod val="75000"/>
                  </a:schemeClr>
                </a:solidFill>
                <a:latin typeface="Arial"/>
              </a:rPr>
              <a:t>INFO ON AP CAN BE FOUND APCENTRAL.COLLEGEBOARD.ORG</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79C0DE11-10D1-4078-B731-EEB416C05EC4}"/>
              </a:ext>
            </a:extLst>
          </p:cNvPr>
          <p:cNvSpPr>
            <a:spLocks noGrp="1"/>
          </p:cNvSpPr>
          <p:nvPr>
            <p:ph idx="1"/>
          </p:nvPr>
        </p:nvSpPr>
        <p:spPr>
          <a:xfrm>
            <a:off x="237067" y="1845734"/>
            <a:ext cx="8551333" cy="4023360"/>
          </a:xfrm>
        </p:spPr>
        <p:txBody>
          <a:bodyPr>
            <a:normAutofit/>
          </a:bodyPr>
          <a:lstStyle/>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lumMod val="75000"/>
                  </a:schemeClr>
                </a:solidFill>
                <a:latin typeface="Arial"/>
              </a:rPr>
              <a:t>3 HOURS 15 MINUTES </a:t>
            </a:r>
          </a:p>
          <a:p>
            <a:pPr marL="182880" lvl="0" indent="-182880">
              <a:lnSpc>
                <a:spcPct val="100000"/>
              </a:lnSpc>
              <a:spcBef>
                <a:spcPct val="20000"/>
              </a:spcBef>
              <a:spcAft>
                <a:spcPts val="0"/>
              </a:spcAft>
              <a:buClr>
                <a:srgbClr val="6076B4"/>
              </a:buClr>
              <a:buSzPct val="85000"/>
              <a:buFont typeface="Arial" pitchFamily="34" charset="0"/>
              <a:buChar char="•"/>
            </a:pPr>
            <a:endParaRPr lang="en-US" sz="2400" b="1" dirty="0">
              <a:solidFill>
                <a:schemeClr val="accent1">
                  <a:lumMod val="75000"/>
                </a:schemeClr>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lumMod val="75000"/>
                  </a:schemeClr>
                </a:solidFill>
                <a:latin typeface="Arial"/>
              </a:rPr>
              <a:t>PART 1: 55 MX – 50 MIN – 40%</a:t>
            </a:r>
          </a:p>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lumMod val="75000"/>
                  </a:schemeClr>
                </a:solidFill>
                <a:latin typeface="Arial"/>
              </a:rPr>
              <a:t>	       3 SAQ’S – 40 MIN – 20%</a:t>
            </a:r>
          </a:p>
          <a:p>
            <a:pPr marL="182880" lvl="0" indent="-182880">
              <a:lnSpc>
                <a:spcPct val="100000"/>
              </a:lnSpc>
              <a:spcBef>
                <a:spcPct val="20000"/>
              </a:spcBef>
              <a:spcAft>
                <a:spcPts val="0"/>
              </a:spcAft>
              <a:buClr>
                <a:srgbClr val="6076B4"/>
              </a:buClr>
              <a:buSzPct val="85000"/>
              <a:buFont typeface="Arial" pitchFamily="34" charset="0"/>
              <a:buChar char="•"/>
            </a:pPr>
            <a:endParaRPr lang="en-US" sz="2400" b="1" dirty="0">
              <a:solidFill>
                <a:schemeClr val="accent1">
                  <a:lumMod val="75000"/>
                </a:schemeClr>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solidFill>
                <a:effectLst>
                  <a:outerShdw blurRad="38100" dist="38100" dir="2700000" algn="tl">
                    <a:srgbClr val="000000">
                      <a:alpha val="43137"/>
                    </a:srgbClr>
                  </a:outerShdw>
                </a:effectLst>
                <a:latin typeface="Arial"/>
              </a:rPr>
              <a:t>PART 2: a) 1 DBQ – 60 MIN (INCL. 15 MIN RDG) – 25%</a:t>
            </a:r>
          </a:p>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solidFill>
                <a:effectLst>
                  <a:outerShdw blurRad="38100" dist="38100" dir="2700000" algn="tl">
                    <a:srgbClr val="000000">
                      <a:alpha val="43137"/>
                    </a:srgbClr>
                  </a:outerShdw>
                </a:effectLst>
                <a:latin typeface="Arial"/>
              </a:rPr>
              <a:t>                    FROM PERIODS 3-8 ONLY</a:t>
            </a:r>
          </a:p>
          <a:p>
            <a:pPr marL="182880" lvl="0" indent="-182880">
              <a:lnSpc>
                <a:spcPct val="100000"/>
              </a:lnSpc>
              <a:spcBef>
                <a:spcPct val="20000"/>
              </a:spcBef>
              <a:spcAft>
                <a:spcPts val="0"/>
              </a:spcAft>
              <a:buClr>
                <a:srgbClr val="6076B4"/>
              </a:buClr>
              <a:buSzPct val="85000"/>
              <a:buFont typeface="Arial" pitchFamily="34" charset="0"/>
              <a:buChar char="•"/>
            </a:pPr>
            <a:r>
              <a:rPr lang="en-US" sz="2400" b="1" dirty="0">
                <a:solidFill>
                  <a:schemeClr val="accent1">
                    <a:lumMod val="75000"/>
                  </a:schemeClr>
                </a:solidFill>
                <a:latin typeface="Arial"/>
              </a:rPr>
              <a:t>	       b) 1 LEQ – 40 MIN – 15% (3 OPTIONS)</a:t>
            </a:r>
          </a:p>
          <a:p>
            <a:endParaRPr lang="en-US" dirty="0"/>
          </a:p>
        </p:txBody>
      </p:sp>
    </p:spTree>
    <p:extLst>
      <p:ext uri="{BB962C8B-B14F-4D97-AF65-F5344CB8AC3E}">
        <p14:creationId xmlns:p14="http://schemas.microsoft.com/office/powerpoint/2010/main" val="3585757034"/>
      </p:ext>
    </p:extLst>
  </p:cSld>
  <p:clrMapOvr>
    <a:masterClrMapping/>
  </p:clrMapOvr>
  <mc:AlternateContent xmlns:mc="http://schemas.openxmlformats.org/markup-compatibility/2006" xmlns:p14="http://schemas.microsoft.com/office/powerpoint/2010/main">
    <mc:Choice Requires="p14">
      <p:transition spd="slow" p14:dur="2000" advTm="69929"/>
    </mc:Choice>
    <mc:Fallback xmlns="">
      <p:transition spd="slow" advTm="699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392491-BADF-46CF-8BC6-B4BAD1017C1B}"/>
              </a:ext>
            </a:extLst>
          </p:cNvPr>
          <p:cNvSpPr>
            <a:spLocks noGrp="1"/>
          </p:cNvSpPr>
          <p:nvPr>
            <p:ph type="title"/>
          </p:nvPr>
        </p:nvSpPr>
        <p:spPr>
          <a:xfrm>
            <a:off x="-45720" y="-725379"/>
            <a:ext cx="9144000" cy="1450757"/>
          </a:xfrm>
        </p:spPr>
        <p:txBody>
          <a:bodyPr>
            <a:normAutofit/>
          </a:bodyPr>
          <a:lstStyle/>
          <a:p>
            <a:r>
              <a:rPr lang="en-US" sz="2800" b="1" dirty="0">
                <a:solidFill>
                  <a:schemeClr val="accent1"/>
                </a:solidFill>
              </a:rPr>
              <a:t>APUSH HISTORY DBQ RUBRIC 7PTS – FOUND ON APCENTRAL</a:t>
            </a:r>
          </a:p>
        </p:txBody>
      </p:sp>
      <p:sp>
        <p:nvSpPr>
          <p:cNvPr id="5" name="Content Placeholder 4">
            <a:extLst>
              <a:ext uri="{FF2B5EF4-FFF2-40B4-BE49-F238E27FC236}">
                <a16:creationId xmlns:a16="http://schemas.microsoft.com/office/drawing/2014/main" id="{C5A70F84-F5E8-4E94-A7E5-37FF49044A3F}"/>
              </a:ext>
            </a:extLst>
          </p:cNvPr>
          <p:cNvSpPr>
            <a:spLocks noGrp="1"/>
          </p:cNvSpPr>
          <p:nvPr>
            <p:ph sz="half" idx="1"/>
          </p:nvPr>
        </p:nvSpPr>
        <p:spPr>
          <a:xfrm>
            <a:off x="287867" y="725378"/>
            <a:ext cx="4238413" cy="5143716"/>
          </a:xfrm>
        </p:spPr>
        <p:txBody>
          <a:bodyPr>
            <a:normAutofit fontScale="77500" lnSpcReduction="20000"/>
          </a:bodyPr>
          <a:lstStyle/>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THESIS/CLAIM		0-1 POINT</a:t>
            </a: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CONTEXTUALIZATION	0-1 POINT</a:t>
            </a: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0" lvl="0" indent="0">
              <a:lnSpc>
                <a:spcPct val="100000"/>
              </a:lnSpc>
              <a:spcBef>
                <a:spcPct val="20000"/>
              </a:spcBef>
              <a:spcAft>
                <a:spcPts val="0"/>
              </a:spcAft>
              <a:buClr>
                <a:srgbClr val="6076B4"/>
              </a:buClr>
              <a:buSzPct val="85000"/>
              <a:buNone/>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EVIDENCE		0-3 POINTS</a:t>
            </a:r>
          </a:p>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  FROM DOCUMENTS	1-2 POINTS</a:t>
            </a:r>
          </a:p>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  BEYOND DOCS (FACTS)	1 POINT</a:t>
            </a: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9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900" b="1" dirty="0">
                <a:solidFill>
                  <a:prstClr val="black"/>
                </a:solidFill>
                <a:latin typeface="Arial"/>
              </a:rPr>
              <a:t>ANALYSIS &amp; REASONING	0-2 POINTS</a:t>
            </a:r>
          </a:p>
          <a:p>
            <a:endParaRPr lang="en-US" dirty="0"/>
          </a:p>
        </p:txBody>
      </p:sp>
      <p:sp>
        <p:nvSpPr>
          <p:cNvPr id="6" name="Content Placeholder 5">
            <a:extLst>
              <a:ext uri="{FF2B5EF4-FFF2-40B4-BE49-F238E27FC236}">
                <a16:creationId xmlns:a16="http://schemas.microsoft.com/office/drawing/2014/main" id="{57E5B5CD-F072-4D21-A1B9-8EFC7433112F}"/>
              </a:ext>
            </a:extLst>
          </p:cNvPr>
          <p:cNvSpPr>
            <a:spLocks noGrp="1"/>
          </p:cNvSpPr>
          <p:nvPr>
            <p:ph sz="half" idx="2"/>
          </p:nvPr>
        </p:nvSpPr>
        <p:spPr>
          <a:xfrm>
            <a:off x="4663439" y="725378"/>
            <a:ext cx="4192693" cy="5556889"/>
          </a:xfrm>
        </p:spPr>
        <p:txBody>
          <a:bodyPr>
            <a:normAutofit fontScale="77500" lnSpcReduction="20000"/>
          </a:bodyPr>
          <a:lstStyle/>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RESPOND TO THE PROMPT </a:t>
            </a:r>
            <a:r>
              <a:rPr lang="en-US" sz="1600" b="1" dirty="0">
                <a:solidFill>
                  <a:srgbClr val="7030A0"/>
                </a:solidFill>
                <a:latin typeface="Arial"/>
              </a:rPr>
              <a:t>DON’T RESTATE</a:t>
            </a:r>
            <a:r>
              <a:rPr lang="en-US" sz="1600" b="1" dirty="0">
                <a:solidFill>
                  <a:prstClr val="black"/>
                </a:solidFill>
                <a:latin typeface="Arial"/>
              </a:rPr>
              <a:t>. 1 OR MORE SENTENCES IN 1 PLACE; INTRO/CONCL</a:t>
            </a: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RELATE TOPIC TO BROADER HISTORICAL EVENT DEVELOPMENT, PROCESS THAT OCCURS BEFORE, DURING OR AFTER TIME FRAME</a:t>
            </a: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1 PT – USE 3 DOCS &amp; DESCRIBE NOT QUOTE CONTENT OF DOCS TO ADDRESS PROMPT</a:t>
            </a: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2 PTS USE AT LEAST 6 DOCS – DESCRIBE CONTENT OF 6 DOCS </a:t>
            </a:r>
            <a:r>
              <a:rPr lang="en-US" sz="1600" b="1" i="1" u="sng" dirty="0">
                <a:solidFill>
                  <a:srgbClr val="7030A0"/>
                </a:solidFill>
                <a:latin typeface="Arial"/>
              </a:rPr>
              <a:t>&amp; USE CONTENT OF 6 TO SUPPORT AN ARGUMENT IN RESPONSE TO THE PROMPT</a:t>
            </a: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3RD POINT – USE AT LEAST 1 ADDITIONAL PIECE OF EVID, NOT FOUND IN DOCS, RELEVANT TO ARGUMENT.  MORE THAN A PHRASE; MUST DESCRIBE HOW EVIDENCE SUPPORTS ARGUMENT</a:t>
            </a: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srgbClr val="7030A0"/>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srgbClr val="7030A0"/>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srgbClr val="7030A0"/>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srgbClr val="7030A0"/>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srgbClr val="7030A0"/>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1PT- AT LEAST 3 DOCS: POV, AUD, PURP, HIST. SIT.; MUST EXPLAIN HOW/WHY DOC RELEVANT TO THESIS</a:t>
            </a:r>
          </a:p>
          <a:p>
            <a:pPr marL="182880" lvl="0" indent="-182880">
              <a:lnSpc>
                <a:spcPct val="100000"/>
              </a:lnSpc>
              <a:spcBef>
                <a:spcPct val="20000"/>
              </a:spcBef>
              <a:spcAft>
                <a:spcPts val="0"/>
              </a:spcAft>
              <a:buClr>
                <a:srgbClr val="6076B4"/>
              </a:buClr>
              <a:buSzPct val="85000"/>
              <a:buFont typeface="Arial" pitchFamily="34" charset="0"/>
              <a:buChar char="•"/>
            </a:pPr>
            <a:endParaRPr lang="en-US" sz="1600" b="1" dirty="0">
              <a:solidFill>
                <a:prstClr val="black"/>
              </a:solidFill>
              <a:latin typeface="Arial"/>
            </a:endParaRPr>
          </a:p>
          <a:p>
            <a:pPr marL="182880" lvl="0" indent="-182880">
              <a:lnSpc>
                <a:spcPct val="100000"/>
              </a:lnSpc>
              <a:spcBef>
                <a:spcPct val="20000"/>
              </a:spcBef>
              <a:spcAft>
                <a:spcPts val="0"/>
              </a:spcAft>
              <a:buClr>
                <a:srgbClr val="6076B4"/>
              </a:buClr>
              <a:buSzPct val="85000"/>
              <a:buFont typeface="Arial" pitchFamily="34" charset="0"/>
              <a:buChar char="•"/>
            </a:pPr>
            <a:r>
              <a:rPr lang="en-US" sz="1600" b="1" dirty="0">
                <a:solidFill>
                  <a:prstClr val="black"/>
                </a:solidFill>
                <a:latin typeface="Arial"/>
              </a:rPr>
              <a:t>1 PT-DEMONSTRATE COMPLEX UNDERSTANDING BY: EXPLAINING SIM&amp;DIFF, CONT &amp; CHANGE, MULTIPLE CAUSES/EFFECTS, CONNECTIONS W/I &amp; ACROSS TIME PERIODS, ALTHOUGH CLAUSE</a:t>
            </a:r>
          </a:p>
          <a:p>
            <a:endParaRPr lang="en-US" dirty="0"/>
          </a:p>
        </p:txBody>
      </p:sp>
    </p:spTree>
    <p:custDataLst>
      <p:tags r:id="rId1"/>
    </p:custDataLst>
    <p:extLst>
      <p:ext uri="{BB962C8B-B14F-4D97-AF65-F5344CB8AC3E}">
        <p14:creationId xmlns:p14="http://schemas.microsoft.com/office/powerpoint/2010/main" val="3295368185"/>
      </p:ext>
    </p:extLst>
  </p:cSld>
  <p:clrMapOvr>
    <a:masterClrMapping/>
  </p:clrMapOvr>
  <mc:AlternateContent xmlns:mc="http://schemas.openxmlformats.org/markup-compatibility/2006" xmlns:p14="http://schemas.microsoft.com/office/powerpoint/2010/main">
    <mc:Choice Requires="p14">
      <p:transition spd="slow" p14:dur="2000" advTm="517365"/>
    </mc:Choice>
    <mc:Fallback xmlns="">
      <p:transition spd="slow" advTm="5173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 calcmode="lin" valueType="num">
                                      <p:cBhvr additive="base">
                                        <p:cTn id="1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18" end="18"/>
                                            </p:txEl>
                                          </p:spTgt>
                                        </p:tgtEl>
                                        <p:attrNameLst>
                                          <p:attrName>style.visibility</p:attrName>
                                        </p:attrNameLst>
                                      </p:cBhvr>
                                      <p:to>
                                        <p:strVal val="visible"/>
                                      </p:to>
                                    </p:set>
                                    <p:anim calcmode="lin" valueType="num">
                                      <p:cBhvr additive="base">
                                        <p:cTn id="45"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 calcmode="lin" valueType="num">
                                      <p:cBhvr additive="base">
                                        <p:cTn id="51"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 calcmode="lin" valueType="num">
                                      <p:cBhvr additive="base">
                                        <p:cTn id="5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6AE03D-AF2B-4690-B22F-C44834F23571}"/>
              </a:ext>
            </a:extLst>
          </p:cNvPr>
          <p:cNvSpPr>
            <a:spLocks noGrp="1"/>
          </p:cNvSpPr>
          <p:nvPr>
            <p:ph type="title"/>
          </p:nvPr>
        </p:nvSpPr>
        <p:spPr>
          <a:xfrm>
            <a:off x="822960" y="286605"/>
            <a:ext cx="7543800" cy="702302"/>
          </a:xfrm>
        </p:spPr>
        <p:txBody>
          <a:bodyPr>
            <a:normAutofit fontScale="90000"/>
          </a:bodyPr>
          <a:lstStyle/>
          <a:p>
            <a:r>
              <a:rPr lang="en-US" b="1" dirty="0">
                <a:solidFill>
                  <a:schemeClr val="accent1"/>
                </a:solidFill>
              </a:rPr>
              <a:t>A GOOD INTRODUCTION…..</a:t>
            </a:r>
          </a:p>
        </p:txBody>
      </p:sp>
      <p:sp>
        <p:nvSpPr>
          <p:cNvPr id="7" name="Content Placeholder 6">
            <a:extLst>
              <a:ext uri="{FF2B5EF4-FFF2-40B4-BE49-F238E27FC236}">
                <a16:creationId xmlns:a16="http://schemas.microsoft.com/office/drawing/2014/main" id="{7E6C76C9-492F-418E-A90E-9B2BD14D9A10}"/>
              </a:ext>
            </a:extLst>
          </p:cNvPr>
          <p:cNvSpPr>
            <a:spLocks noGrp="1"/>
          </p:cNvSpPr>
          <p:nvPr>
            <p:ph idx="1"/>
          </p:nvPr>
        </p:nvSpPr>
        <p:spPr>
          <a:xfrm>
            <a:off x="389467" y="1117600"/>
            <a:ext cx="8415866" cy="4751494"/>
          </a:xfrm>
        </p:spPr>
        <p:txBody>
          <a:bodyPr>
            <a:normAutofit/>
          </a:bodyPr>
          <a:lstStyle/>
          <a:p>
            <a:r>
              <a:rPr lang="en-US" sz="2400" b="1" dirty="0">
                <a:solidFill>
                  <a:schemeClr val="accent2"/>
                </a:solidFill>
              </a:rPr>
              <a:t>STARTS WITH A BACKGROUND STATEMENT  (</a:t>
            </a:r>
            <a:r>
              <a:rPr lang="en-US" sz="2400" b="1" dirty="0">
                <a:solidFill>
                  <a:schemeClr val="accent2">
                    <a:lumMod val="75000"/>
                  </a:schemeClr>
                </a:solidFill>
              </a:rPr>
              <a:t>what came before the event you’re writing about, what is the larger theme within which the event you’re writing about took place</a:t>
            </a:r>
            <a:r>
              <a:rPr lang="en-US" sz="2400" b="1" dirty="0">
                <a:solidFill>
                  <a:schemeClr val="accent2"/>
                </a:solidFill>
              </a:rPr>
              <a:t>) </a:t>
            </a:r>
          </a:p>
          <a:p>
            <a:endParaRPr lang="en-US" sz="2400" b="1" dirty="0">
              <a:solidFill>
                <a:schemeClr val="accent2"/>
              </a:solidFill>
            </a:endParaRPr>
          </a:p>
          <a:p>
            <a:r>
              <a:rPr lang="en-US" sz="2400" b="1" dirty="0">
                <a:solidFill>
                  <a:schemeClr val="accent2"/>
                </a:solidFill>
              </a:rPr>
              <a:t>CLEAR, IDENTIFIABLE THESIS THAT ADDRESSES THE ENTIRE PROMPT.  MAKE SURE IT IS AN </a:t>
            </a:r>
            <a:r>
              <a:rPr lang="en-US" sz="2400" b="1" i="1" u="sng" dirty="0">
                <a:solidFill>
                  <a:schemeClr val="accent2"/>
                </a:solidFill>
              </a:rPr>
              <a:t>ARGUMENT NOT AN OPINION.</a:t>
            </a:r>
            <a:endParaRPr lang="en-US" sz="2400" b="1" dirty="0">
              <a:solidFill>
                <a:schemeClr val="accent2"/>
              </a:solidFill>
            </a:endParaRPr>
          </a:p>
          <a:p>
            <a:endParaRPr lang="en-US" sz="2400" b="1" dirty="0">
              <a:solidFill>
                <a:schemeClr val="accent2"/>
              </a:solidFill>
            </a:endParaRPr>
          </a:p>
          <a:p>
            <a:r>
              <a:rPr lang="en-US" sz="2400" b="1" dirty="0">
                <a:solidFill>
                  <a:schemeClr val="accent2"/>
                </a:solidFill>
              </a:rPr>
              <a:t>NEXT,  3 CATEGORIES/TOPICS CLEARLY STATED WITH AN EXPLANATION (</a:t>
            </a:r>
            <a:r>
              <a:rPr lang="en-US" sz="2400" b="1" dirty="0">
                <a:solidFill>
                  <a:schemeClr val="accent2">
                    <a:lumMod val="75000"/>
                  </a:schemeClr>
                </a:solidFill>
              </a:rPr>
              <a:t>political, economic, social</a:t>
            </a:r>
            <a:r>
              <a:rPr lang="en-US" sz="2400" b="1" dirty="0">
                <a:solidFill>
                  <a:schemeClr val="accent2"/>
                </a:solidFill>
              </a:rPr>
              <a:t>) &amp; DEFINITIONS OF UNCLEAR TERMS (</a:t>
            </a:r>
            <a:r>
              <a:rPr lang="en-US" sz="2400" b="1" dirty="0">
                <a:solidFill>
                  <a:schemeClr val="accent2">
                    <a:lumMod val="75000"/>
                  </a:schemeClr>
                </a:solidFill>
              </a:rPr>
              <a:t>revolution, liberty, Chesapeake region</a:t>
            </a:r>
            <a:r>
              <a:rPr lang="en-US" sz="2400" b="1" dirty="0">
                <a:solidFill>
                  <a:schemeClr val="accent2"/>
                </a:solidFill>
              </a:rPr>
              <a:t>)</a:t>
            </a:r>
          </a:p>
          <a:p>
            <a:r>
              <a:rPr lang="en-US" sz="2400" b="1" dirty="0">
                <a:solidFill>
                  <a:schemeClr val="accent2"/>
                </a:solidFill>
              </a:rPr>
              <a:t>DOES </a:t>
            </a:r>
            <a:r>
              <a:rPr lang="en-US" sz="2400" b="1" i="1" u="sng" dirty="0">
                <a:solidFill>
                  <a:schemeClr val="accent2">
                    <a:lumMod val="75000"/>
                  </a:schemeClr>
                </a:solidFill>
              </a:rPr>
              <a:t>NOT</a:t>
            </a:r>
            <a:r>
              <a:rPr lang="en-US" sz="2400" b="1" i="1" u="sng" dirty="0">
                <a:solidFill>
                  <a:schemeClr val="accent2"/>
                </a:solidFill>
              </a:rPr>
              <a:t> </a:t>
            </a:r>
            <a:r>
              <a:rPr lang="en-US" sz="2400" b="1" dirty="0">
                <a:solidFill>
                  <a:schemeClr val="accent2"/>
                </a:solidFill>
              </a:rPr>
              <a:t>RESTATE THE QUESTION</a:t>
            </a:r>
          </a:p>
          <a:p>
            <a:endParaRPr lang="en-US" dirty="0"/>
          </a:p>
        </p:txBody>
      </p:sp>
    </p:spTree>
    <p:custDataLst>
      <p:tags r:id="rId1"/>
    </p:custDataLst>
    <p:extLst>
      <p:ext uri="{BB962C8B-B14F-4D97-AF65-F5344CB8AC3E}">
        <p14:creationId xmlns:p14="http://schemas.microsoft.com/office/powerpoint/2010/main" val="4033523022"/>
      </p:ext>
    </p:extLst>
  </p:cSld>
  <p:clrMapOvr>
    <a:masterClrMapping/>
  </p:clrMapOvr>
  <mc:AlternateContent xmlns:mc="http://schemas.openxmlformats.org/markup-compatibility/2006" xmlns:p14="http://schemas.microsoft.com/office/powerpoint/2010/main">
    <mc:Choice Requires="p14">
      <p:transition spd="slow" p14:dur="2000" advTm="260641"/>
    </mc:Choice>
    <mc:Fallback xmlns="">
      <p:transition spd="slow" advTm="260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barn(inVertical)">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374A-A81F-4826-8F5A-30DD45B394B5}"/>
              </a:ext>
            </a:extLst>
          </p:cNvPr>
          <p:cNvSpPr>
            <a:spLocks noGrp="1"/>
          </p:cNvSpPr>
          <p:nvPr>
            <p:ph type="title"/>
          </p:nvPr>
        </p:nvSpPr>
        <p:spPr>
          <a:xfrm>
            <a:off x="0" y="-593930"/>
            <a:ext cx="9144000" cy="1450757"/>
          </a:xfrm>
        </p:spPr>
        <p:txBody>
          <a:bodyPr>
            <a:normAutofit/>
          </a:bodyPr>
          <a:lstStyle/>
          <a:p>
            <a:pPr algn="ctr"/>
            <a:r>
              <a:rPr lang="en-US" sz="3200" b="1" dirty="0">
                <a:solidFill>
                  <a:schemeClr val="accent2">
                    <a:lumMod val="75000"/>
                  </a:schemeClr>
                </a:solidFill>
              </a:rPr>
              <a:t>PROCESS FOR INTRO- </a:t>
            </a:r>
            <a:r>
              <a:rPr lang="en-US" sz="3200" b="1" i="1" u="sng" dirty="0">
                <a:solidFill>
                  <a:schemeClr val="accent2">
                    <a:lumMod val="75000"/>
                  </a:schemeClr>
                </a:solidFill>
              </a:rPr>
              <a:t>DON’T</a:t>
            </a:r>
            <a:r>
              <a:rPr lang="en-US" sz="3200" b="1" dirty="0">
                <a:solidFill>
                  <a:schemeClr val="accent2">
                    <a:lumMod val="75000"/>
                  </a:schemeClr>
                </a:solidFill>
              </a:rPr>
              <a:t> LOOK AT DOCUMENTS UNTIL AFTER YOU FINISH THIS PROCESS</a:t>
            </a:r>
          </a:p>
        </p:txBody>
      </p:sp>
      <p:sp>
        <p:nvSpPr>
          <p:cNvPr id="3" name="Content Placeholder 2">
            <a:extLst>
              <a:ext uri="{FF2B5EF4-FFF2-40B4-BE49-F238E27FC236}">
                <a16:creationId xmlns:a16="http://schemas.microsoft.com/office/drawing/2014/main" id="{B2AEEFDC-4E5B-49C0-A77E-13EB5E612D94}"/>
              </a:ext>
            </a:extLst>
          </p:cNvPr>
          <p:cNvSpPr>
            <a:spLocks noGrp="1"/>
          </p:cNvSpPr>
          <p:nvPr>
            <p:ph idx="1"/>
          </p:nvPr>
        </p:nvSpPr>
        <p:spPr>
          <a:xfrm>
            <a:off x="822959" y="856827"/>
            <a:ext cx="7543801" cy="5260194"/>
          </a:xfrm>
        </p:spPr>
        <p:txBody>
          <a:bodyPr>
            <a:noAutofit/>
          </a:bodyPr>
          <a:lstStyle/>
          <a:p>
            <a:r>
              <a:rPr lang="en-US" sz="2400" b="1" dirty="0">
                <a:solidFill>
                  <a:schemeClr val="accent2"/>
                </a:solidFill>
              </a:rPr>
              <a:t>1. READ QUESTION &amp; THEN RE–READ IT, TWICE – MAKE SURE YOU KNOW WHAT THE QUESTION IS ASKING </a:t>
            </a:r>
          </a:p>
          <a:p>
            <a:r>
              <a:rPr lang="en-US" sz="2400" b="1" dirty="0">
                <a:solidFill>
                  <a:schemeClr val="accent2"/>
                </a:solidFill>
              </a:rPr>
              <a:t>2. IDENTIFY YOUR TASK; REWRITE THE QUESTION IN YOUR OWN WORDS</a:t>
            </a:r>
          </a:p>
          <a:p>
            <a:r>
              <a:rPr lang="en-US" sz="2400" b="1" dirty="0">
                <a:solidFill>
                  <a:schemeClr val="accent2"/>
                </a:solidFill>
              </a:rPr>
              <a:t>3. CIRCLE KEY WORDS/PHRASES IN THE PROMPT I.E. COMMAND WORDS, UNCLEAR TERMS, DATES ETC)</a:t>
            </a:r>
          </a:p>
          <a:p>
            <a:r>
              <a:rPr lang="en-US" sz="2400" b="1" dirty="0">
                <a:solidFill>
                  <a:schemeClr val="accent2"/>
                </a:solidFill>
              </a:rPr>
              <a:t>4. JOT DOWN ALL OUTSIDE FACTS, TERMS, PEOPLE, EVENTS THAT FALL WITHIN THE TIME FRAME</a:t>
            </a:r>
          </a:p>
          <a:p>
            <a:r>
              <a:rPr lang="en-US" sz="2400" b="1" dirty="0">
                <a:solidFill>
                  <a:schemeClr val="accent2"/>
                </a:solidFill>
              </a:rPr>
              <a:t>5. ORGANIZE/CATEGORIZE FACTS INTO GROUPS; POLITICAL, ECONOMIC, INTELLECTUAL, FOREIGN POLICY, SOCIAL ETC.</a:t>
            </a:r>
          </a:p>
          <a:p>
            <a:r>
              <a:rPr lang="en-US" sz="2400" b="1" dirty="0">
                <a:solidFill>
                  <a:schemeClr val="accent2"/>
                </a:solidFill>
              </a:rPr>
              <a:t>6. WRITE OUT THESIS, YOU CAN CHANGE IT BUT MAKE SURE IT IS AN ARGUMENT.</a:t>
            </a:r>
          </a:p>
        </p:txBody>
      </p:sp>
    </p:spTree>
    <p:custDataLst>
      <p:tags r:id="rId1"/>
    </p:custDataLst>
    <p:extLst>
      <p:ext uri="{BB962C8B-B14F-4D97-AF65-F5344CB8AC3E}">
        <p14:creationId xmlns:p14="http://schemas.microsoft.com/office/powerpoint/2010/main" val="3341466360"/>
      </p:ext>
    </p:extLst>
  </p:cSld>
  <p:clrMapOvr>
    <a:masterClrMapping/>
  </p:clrMapOvr>
  <mc:AlternateContent xmlns:mc="http://schemas.openxmlformats.org/markup-compatibility/2006" xmlns:p14="http://schemas.microsoft.com/office/powerpoint/2010/main">
    <mc:Choice Requires="p14">
      <p:transition spd="slow" p14:dur="2000" advTm="231592"/>
    </mc:Choice>
    <mc:Fallback xmlns="">
      <p:transition spd="slow" advTm="231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AF9862-3862-47A3-A256-5851942BAD79}"/>
              </a:ext>
            </a:extLst>
          </p:cNvPr>
          <p:cNvSpPr/>
          <p:nvPr/>
        </p:nvSpPr>
        <p:spPr>
          <a:xfrm>
            <a:off x="0" y="0"/>
            <a:ext cx="9017876" cy="6217215"/>
          </a:xfrm>
          <a:prstGeom prst="rect">
            <a:avLst/>
          </a:prstGeom>
        </p:spPr>
        <p:txBody>
          <a:bodyPr wrap="square">
            <a:spAutoFit/>
          </a:bodyPr>
          <a:lstStyle/>
          <a:p>
            <a:pPr>
              <a:lnSpc>
                <a:spcPct val="107000"/>
              </a:lnSpc>
            </a:pPr>
            <a:r>
              <a:rPr lang="en-US" sz="240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THIS IS THE IDEAL INTRODUCTION, FOLLOW THE FORMULA &amp; YOU WILL BE ON YOUR WAY.</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a:t>
            </a:r>
          </a:p>
          <a:p>
            <a:pPr>
              <a:lnSpc>
                <a:spcPct val="107000"/>
              </a:lnSpc>
            </a:pPr>
            <a:endPar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Beginning in the late 15th century, European nations, especially Spain &amp; Portugal initiated exploration &amp; colonization of the New World hoping to enrich themselves with gold &amp; spices. </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(background</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context</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Even though the English entered this exploration late, they nevertheless had established two thriving colonies by the 1630’s.  Interestingly, the English settlers in 1607 who arrived in the Chesapeake region, an area consisting of Virginia &amp; Maryland </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(definition of unclear terms)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and those who landed two decades later in New England, namely Massachusetts, RI &amp; CT</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(def. terms)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originated from the same area near London.  But, within a century they had developed radically different colonies. </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(thesis) </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These differences resulted from the </a:t>
            </a:r>
            <a:r>
              <a:rPr lang="en-US" b="1" i="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diverse religious philosophies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from their </a:t>
            </a:r>
            <a:r>
              <a:rPr lang="en-US" b="1" i="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distinct geographical locations</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 </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which impacted on their economic production, and finally, from their </a:t>
            </a:r>
            <a:r>
              <a:rPr lang="en-US" b="1" i="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unique family networks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(categories w/ explanation) </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and the resultant urban-rural settings that emerged in the two colonial regions.  Indeed, the differences between the Chesapeake &amp; New England regions became so pronounced that by the 1850’s Virginia &amp; Massachusetts separated from one another &amp; a great Civil War ensued. </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(restating thesis)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a:t>
            </a:r>
            <a:r>
              <a:rPr lang="en-US" b="1" dirty="0">
                <a:latin typeface="Times" panose="02020603050405020304" pitchFamily="18" charset="0"/>
                <a:ea typeface="Times New Roman" panose="02020603050405020304" pitchFamily="18" charset="0"/>
                <a:cs typeface="Times New Roman" panose="02020603050405020304" pitchFamily="18" charset="0"/>
              </a:rPr>
              <a:t>Perhaps nothing accounts for the differences between colonies like Massachusetts &amp; Virginia more than their divergent religious philosophies</a:t>
            </a:r>
            <a:r>
              <a:rPr lang="en-US"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a:t>
            </a:r>
            <a:r>
              <a:rPr lang="en-US"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transition to 1st body paragraph)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519424"/>
      </p:ext>
    </p:extLst>
  </p:cSld>
  <p:clrMapOvr>
    <a:masterClrMapping/>
  </p:clrMapOvr>
  <mc:AlternateContent xmlns:mc="http://schemas.openxmlformats.org/markup-compatibility/2006" xmlns:p14="http://schemas.microsoft.com/office/powerpoint/2010/main">
    <mc:Choice Requires="p14">
      <p:transition spd="slow" p14:dur="2000" advTm="108337"/>
    </mc:Choice>
    <mc:Fallback xmlns="">
      <p:transition spd="slow" advTm="1083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4E3DF-3296-4B7C-93DE-154F02D9A7A1}"/>
              </a:ext>
            </a:extLst>
          </p:cNvPr>
          <p:cNvSpPr>
            <a:spLocks noGrp="1"/>
          </p:cNvSpPr>
          <p:nvPr>
            <p:ph type="title"/>
          </p:nvPr>
        </p:nvSpPr>
        <p:spPr>
          <a:xfrm>
            <a:off x="126124" y="303536"/>
            <a:ext cx="8513379" cy="5843263"/>
          </a:xfrm>
        </p:spPr>
        <p:txBody>
          <a:bodyPr>
            <a:noAutofit/>
          </a:bodyPr>
          <a:lstStyle/>
          <a:p>
            <a:r>
              <a:rPr lang="en-US" sz="2800" b="1" dirty="0">
                <a:solidFill>
                  <a:schemeClr val="accent2">
                    <a:lumMod val="75000"/>
                  </a:schemeClr>
                </a:solidFill>
                <a:latin typeface="Book Antiqua" panose="02040602050305030304" pitchFamily="18" charset="0"/>
              </a:rPr>
              <a:t>UNDER THE GOVERNANCE OF A LONDON-BASED CORPORATION, HUNDREDS OF SETTLERS FLOCKED TO THE VIRGINIA COLONY IN 1606. OVER THE NEXT CENTURY THESE COLONISTS &amp; THOSE THAT FOLLOWED TRANSFORMED VIRGINIA INTO 1 OF ENGLAND’S MOST IMPORTANT NORTH AMERICAN COLONIES.  </a:t>
            </a:r>
            <a:br>
              <a:rPr lang="en-US" sz="2800" b="1" dirty="0">
                <a:solidFill>
                  <a:schemeClr val="accent2">
                    <a:lumMod val="75000"/>
                  </a:schemeClr>
                </a:solidFill>
                <a:latin typeface="Book Antiqua" panose="02040602050305030304" pitchFamily="18" charset="0"/>
              </a:rPr>
            </a:br>
            <a:br>
              <a:rPr lang="en-US" sz="2800" b="1" dirty="0">
                <a:solidFill>
                  <a:schemeClr val="accent2">
                    <a:lumMod val="75000"/>
                  </a:schemeClr>
                </a:solidFill>
                <a:latin typeface="Book Antiqua" panose="02040602050305030304" pitchFamily="18" charset="0"/>
              </a:rPr>
            </a:br>
            <a:br>
              <a:rPr lang="en-US" sz="2800" b="1" dirty="0">
                <a:solidFill>
                  <a:schemeClr val="accent2">
                    <a:lumMod val="75000"/>
                  </a:schemeClr>
                </a:solidFill>
                <a:latin typeface="Book Antiqua" panose="02040602050305030304" pitchFamily="18" charset="0"/>
              </a:rPr>
            </a:br>
            <a:r>
              <a:rPr lang="en-US" sz="2800" b="1" dirty="0">
                <a:solidFill>
                  <a:schemeClr val="accent2">
                    <a:lumMod val="75000"/>
                  </a:schemeClr>
                </a:solidFill>
                <a:latin typeface="Book Antiqua" panose="02040602050305030304" pitchFamily="18" charset="0"/>
              </a:rPr>
              <a:t>EXAMINE THE CHALLENGES THE VIRGINIANS FACED &amp; THE WAYS IN WHICH THEIR EFFORTS CHANGED THE COLONY SOCIALLY &amp; ECONOMICALLY OVER THE CENTURY 1606-1700</a:t>
            </a:r>
          </a:p>
        </p:txBody>
      </p:sp>
    </p:spTree>
    <p:extLst>
      <p:ext uri="{BB962C8B-B14F-4D97-AF65-F5344CB8AC3E}">
        <p14:creationId xmlns:p14="http://schemas.microsoft.com/office/powerpoint/2010/main" val="24173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4B7E-735F-4CE4-817D-1F4C705083D7}"/>
              </a:ext>
            </a:extLst>
          </p:cNvPr>
          <p:cNvSpPr>
            <a:spLocks noGrp="1"/>
          </p:cNvSpPr>
          <p:nvPr>
            <p:ph type="title"/>
          </p:nvPr>
        </p:nvSpPr>
        <p:spPr>
          <a:xfrm>
            <a:off x="186267" y="135468"/>
            <a:ext cx="8957733" cy="1601894"/>
          </a:xfrm>
        </p:spPr>
        <p:txBody>
          <a:bodyPr>
            <a:noAutofit/>
          </a:bodyPr>
          <a:lstStyle/>
          <a:p>
            <a:pPr algn="ctr"/>
            <a:r>
              <a:rPr lang="en-US" sz="4000" b="1" i="1" dirty="0">
                <a:solidFill>
                  <a:schemeClr val="accent2"/>
                </a:solidFill>
              </a:rPr>
              <a:t>COLONIAL VIRGINIA (PDF)</a:t>
            </a:r>
            <a:br>
              <a:rPr lang="en-US" sz="4000" b="1" i="1" dirty="0">
                <a:solidFill>
                  <a:schemeClr val="accent2"/>
                </a:solidFill>
              </a:rPr>
            </a:br>
            <a:r>
              <a:rPr lang="en-US" sz="4000" b="1" i="1" dirty="0">
                <a:solidFill>
                  <a:schemeClr val="accent2"/>
                </a:solidFill>
              </a:rPr>
              <a:t> </a:t>
            </a:r>
            <a:r>
              <a:rPr lang="en-US" sz="4000" b="1" dirty="0">
                <a:solidFill>
                  <a:schemeClr val="accent2"/>
                </a:solidFill>
              </a:rPr>
              <a:t> ON WEB UNDER ‘MORE’ TAB, ESSAY MATERIALS</a:t>
            </a:r>
          </a:p>
        </p:txBody>
      </p:sp>
      <p:sp>
        <p:nvSpPr>
          <p:cNvPr id="3" name="Content Placeholder 2">
            <a:extLst>
              <a:ext uri="{FF2B5EF4-FFF2-40B4-BE49-F238E27FC236}">
                <a16:creationId xmlns:a16="http://schemas.microsoft.com/office/drawing/2014/main" id="{EC9BC3D4-44B7-4420-AA4E-9955F8D36B61}"/>
              </a:ext>
            </a:extLst>
          </p:cNvPr>
          <p:cNvSpPr>
            <a:spLocks noGrp="1"/>
          </p:cNvSpPr>
          <p:nvPr>
            <p:ph idx="1"/>
          </p:nvPr>
        </p:nvSpPr>
        <p:spPr>
          <a:xfrm>
            <a:off x="822959" y="1845734"/>
            <a:ext cx="7858586" cy="4023360"/>
          </a:xfrm>
        </p:spPr>
        <p:txBody>
          <a:bodyPr>
            <a:normAutofit/>
          </a:bodyPr>
          <a:lstStyle/>
          <a:p>
            <a:r>
              <a:rPr lang="en-US" sz="2400" b="1" dirty="0">
                <a:solidFill>
                  <a:schemeClr val="accent1"/>
                </a:solidFill>
              </a:rPr>
              <a:t>INTRODUCTION ONLY</a:t>
            </a:r>
          </a:p>
          <a:p>
            <a:r>
              <a:rPr lang="en-US" sz="2400" b="1" dirty="0">
                <a:solidFill>
                  <a:schemeClr val="accent1"/>
                </a:solidFill>
              </a:rPr>
              <a:t>TYPED, 12 PT , TIMES NEW ROMAN OR CENTURY GOTHIC FONT &amp; 1” MARGINS &amp; SINGLE SPACED</a:t>
            </a:r>
          </a:p>
          <a:p>
            <a:r>
              <a:rPr lang="en-US" sz="2400" b="1" dirty="0">
                <a:solidFill>
                  <a:schemeClr val="accent1"/>
                </a:solidFill>
              </a:rPr>
              <a:t>DUE THURSDAY AUGUST 19</a:t>
            </a:r>
            <a:r>
              <a:rPr lang="en-US" sz="2400" b="1" baseline="30000" dirty="0">
                <a:solidFill>
                  <a:schemeClr val="accent1"/>
                </a:solidFill>
              </a:rPr>
              <a:t>TH</a:t>
            </a:r>
            <a:r>
              <a:rPr lang="en-US" sz="2400" b="1" dirty="0">
                <a:solidFill>
                  <a:schemeClr val="accent1"/>
                </a:solidFill>
              </a:rPr>
              <a:t> ON TURNITIN.COM 9PM</a:t>
            </a:r>
          </a:p>
          <a:p>
            <a:r>
              <a:rPr lang="en-US" sz="2400" b="1" dirty="0">
                <a:solidFill>
                  <a:schemeClr val="accent1"/>
                </a:solidFill>
              </a:rPr>
              <a:t>THERE IS A LINK TO A VIDEO THAT REVIEWS WHAT WE DID IN CLASS IF YOU NEED ASSISTANCE – SAME PLACE ON WEBSITE</a:t>
            </a:r>
          </a:p>
        </p:txBody>
      </p:sp>
    </p:spTree>
    <p:extLst>
      <p:ext uri="{BB962C8B-B14F-4D97-AF65-F5344CB8AC3E}">
        <p14:creationId xmlns:p14="http://schemas.microsoft.com/office/powerpoint/2010/main" val="26553666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0|139.1|19|140.5|5"/>
</p:tagLst>
</file>

<file path=ppt/tags/tag2.xml><?xml version="1.0" encoding="utf-8"?>
<p:tagLst xmlns:a="http://schemas.openxmlformats.org/drawingml/2006/main" xmlns:r="http://schemas.openxmlformats.org/officeDocument/2006/relationships" xmlns:p="http://schemas.openxmlformats.org/presentationml/2006/main">
  <p:tag name="TIMING" val="|8.8|52|62.9"/>
</p:tagLst>
</file>

<file path=ppt/tags/tag3.xml><?xml version="1.0" encoding="utf-8"?>
<p:tagLst xmlns:a="http://schemas.openxmlformats.org/drawingml/2006/main" xmlns:r="http://schemas.openxmlformats.org/officeDocument/2006/relationships" xmlns:p="http://schemas.openxmlformats.org/presentationml/2006/main">
  <p:tag name="TIMING" val="|13.5|9|13.4|29.3|44.6|60.8"/>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403</TotalTime>
  <Words>917</Words>
  <Application>Microsoft Office PowerPoint</Application>
  <PresentationFormat>On-screen Show (4:3)</PresentationFormat>
  <Paragraphs>69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 Antiqua</vt:lpstr>
      <vt:lpstr>Calibri</vt:lpstr>
      <vt:lpstr>Calibri Light</vt:lpstr>
      <vt:lpstr>Times</vt:lpstr>
      <vt:lpstr>Retrospect</vt:lpstr>
      <vt:lpstr>PowerPoint Presentation</vt:lpstr>
      <vt:lpstr>FORMAT – MAY 6, 2022 FRIDAY INFO ON AP CAN BE FOUND APCENTRAL.COLLEGEBOARD.ORG</vt:lpstr>
      <vt:lpstr>APUSH HISTORY DBQ RUBRIC 7PTS – FOUND ON APCENTRAL</vt:lpstr>
      <vt:lpstr>A GOOD INTRODUCTION…..</vt:lpstr>
      <vt:lpstr>PROCESS FOR INTRO- DON’T LOOK AT DOCUMENTS UNTIL AFTER YOU FINISH THIS PROCESS</vt:lpstr>
      <vt:lpstr>PowerPoint Presentation</vt:lpstr>
      <vt:lpstr>UNDER THE GOVERNANCE OF A LONDON-BASED CORPORATION, HUNDREDS OF SETTLERS FLOCKED TO THE VIRGINIA COLONY IN 1606. OVER THE NEXT CENTURY THESE COLONISTS &amp; THOSE THAT FOLLOWED TRANSFORMED VIRGINIA INTO 1 OF ENGLAND’S MOST IMPORTANT NORTH AMERICAN COLONIES.     EXAMINE THE CHALLENGES THE VIRGINIANS FACED &amp; THE WAYS IN WHICH THEIR EFFORTS CHANGED THE COLONY SOCIALLY &amp; ECONOMICALLY OVER THE CENTURY 1606-1700</vt:lpstr>
      <vt:lpstr>COLONIAL VIRGINIA (PDF)   ON WEB UNDER ‘MORE’ TAB, ESSAY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fetkenhour</dc:creator>
  <cp:lastModifiedBy>Stuart, Sarah</cp:lastModifiedBy>
  <cp:revision>15</cp:revision>
  <dcterms:created xsi:type="dcterms:W3CDTF">2018-08-11T22:39:43Z</dcterms:created>
  <dcterms:modified xsi:type="dcterms:W3CDTF">2021-08-16T00:23:39Z</dcterms:modified>
</cp:coreProperties>
</file>