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F48B0D-4CCB-448D-BAD5-758524292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6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2E2758-DDB8-48CE-AF07-F8E51010D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9633F6-2E83-421D-9709-BB8C3FB3A16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5607E8-9210-480C-AA76-8CCFE81E3A2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A7CB7-DE13-409E-B7B8-AE423962DAE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B68579-0E61-4338-A13B-BF8D653E650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05FE3-CC25-47DF-A917-1CA8BFDFCD32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F8B2-98F2-4D40-A2B4-204B2C73F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B167-7B3C-42AE-9176-07E271A00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EA20-6D6F-41D7-8898-41CB1DC5A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5BE1-035F-4641-9BFE-36E68E3C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F807-6669-4FE3-9110-F4EB520D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ED7D-8205-42A9-9912-7DF3903D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2C52-2A6D-4F5C-B43E-D3F92A37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330D-BD31-41BA-AE09-7C4D13F6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0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E9B2-780A-4508-A14F-41E42619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F6FC-598F-4B53-97A4-7FE9FE076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6A22-0420-472A-BD52-E6638384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9CD8-7396-4909-A7DC-9F6C1C51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A5B8-5DC8-441D-B612-9800A83C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6180-C23F-48E1-B660-A38D9D29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442A09-7794-4DE3-BDAF-77C65C8D2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DON’T JUDGE A BOOK BY ITS COVER</a:t>
            </a:r>
            <a:br>
              <a:rPr lang="en-US" altLang="en-US" sz="3200" b="1" dirty="0"/>
            </a:br>
            <a:r>
              <a:rPr lang="en-US" altLang="en-US" sz="1800" b="1" dirty="0"/>
              <a:t>OBJ: TO INVESTIGATE THE CULTURAL CHANGE OF THE 1920’S &amp; ITS IMPACT ON SOCIETY </a:t>
            </a:r>
            <a:endParaRPr lang="en-US" altLang="en-US" sz="3200" b="1" dirty="0"/>
          </a:p>
        </p:txBody>
      </p:sp>
      <p:pic>
        <p:nvPicPr>
          <p:cNvPr id="2051" name="Picture 5" descr="gatsb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6875" y="1600200"/>
            <a:ext cx="32702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I. THE ROARING 20’S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3733800" cy="56388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A. LITERATURE</a:t>
            </a:r>
          </a:p>
          <a:p>
            <a:pPr eaLnBrk="1" hangingPunct="1"/>
            <a:r>
              <a:rPr lang="en-US" altLang="en-US" sz="1800" b="1" dirty="0"/>
              <a:t>CULTURAL LIBERATION</a:t>
            </a:r>
          </a:p>
          <a:p>
            <a:pPr eaLnBrk="1" hangingPunct="1"/>
            <a:r>
              <a:rPr lang="en-US" altLang="en-US" sz="1800" b="1" dirty="0"/>
              <a:t>LOST GENERATION</a:t>
            </a:r>
          </a:p>
          <a:p>
            <a:pPr eaLnBrk="1" hangingPunct="1"/>
            <a:r>
              <a:rPr lang="en-US" altLang="en-US" sz="1800" b="1" dirty="0"/>
              <a:t>   S. LEWIS </a:t>
            </a:r>
            <a:r>
              <a:rPr lang="en-US" altLang="en-US" sz="1800" b="1" i="1" u="sng" dirty="0"/>
              <a:t>BABBIT</a:t>
            </a:r>
            <a:r>
              <a:rPr lang="en-US" altLang="en-US" sz="1800" b="1" dirty="0"/>
              <a:t> &amp; </a:t>
            </a:r>
            <a:r>
              <a:rPr lang="en-US" altLang="en-US" sz="1800" b="1" i="1" u="sng" dirty="0"/>
              <a:t>MAIN STREET</a:t>
            </a:r>
            <a:r>
              <a:rPr lang="en-US" altLang="en-US" sz="1800" b="1" dirty="0"/>
              <a:t>, AMERICANS SIMPLISTIC &amp; SUPERFICIAL</a:t>
            </a:r>
          </a:p>
          <a:p>
            <a:pPr eaLnBrk="1" hangingPunct="1"/>
            <a:r>
              <a:rPr lang="en-US" altLang="en-US" sz="1800" b="1" dirty="0"/>
              <a:t>   T.S. ELLIOT: </a:t>
            </a:r>
            <a:r>
              <a:rPr lang="en-US" altLang="en-US" sz="1800" b="1" i="1" u="sng" dirty="0"/>
              <a:t>THE WASTELAND</a:t>
            </a:r>
            <a:r>
              <a:rPr lang="en-US" altLang="en-US" sz="1800" b="1" dirty="0"/>
              <a:t> DISAFFECTED VIEW OF MANY POST WII &amp; VERSAILLES DEBACLE</a:t>
            </a:r>
          </a:p>
          <a:p>
            <a:pPr eaLnBrk="1" hangingPunct="1"/>
            <a:r>
              <a:rPr lang="en-US" altLang="en-US" sz="1800" b="1" dirty="0"/>
              <a:t>   WM. FAULKNER </a:t>
            </a:r>
            <a:r>
              <a:rPr lang="en-US" altLang="en-US" sz="1800" b="1" i="1" u="sng" dirty="0"/>
              <a:t>THE SOUND &amp; THE FURY</a:t>
            </a:r>
            <a:r>
              <a:rPr lang="en-US" altLang="en-US" sz="1800" b="1" dirty="0"/>
              <a:t>; REJECT TRADITION</a:t>
            </a:r>
          </a:p>
          <a:p>
            <a:pPr marL="0" indent="0" eaLnBrk="1" hangingPunct="1">
              <a:buNone/>
            </a:pPr>
            <a:endParaRPr lang="en-US" altLang="en-US" sz="1000" b="1" dirty="0"/>
          </a:p>
          <a:p>
            <a:pPr eaLnBrk="1" hangingPunct="1"/>
            <a:r>
              <a:rPr lang="en-US" altLang="en-US" sz="1800" b="1" dirty="0"/>
              <a:t>     </a:t>
            </a:r>
            <a:r>
              <a:rPr lang="en-US" altLang="en-US" sz="1800" b="1" dirty="0" err="1"/>
              <a:t>e.e.cummings</a:t>
            </a:r>
            <a:endParaRPr lang="en-US" altLang="en-US" sz="1800" b="1" dirty="0"/>
          </a:p>
        </p:txBody>
      </p:sp>
      <p:pic>
        <p:nvPicPr>
          <p:cNvPr id="3076" name="Picture 7" descr="sinclair lew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685800"/>
            <a:ext cx="2590800" cy="3508928"/>
          </a:xfrm>
          <a:noFill/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30" y="4572000"/>
            <a:ext cx="518287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572000" cy="762000"/>
          </a:xfrm>
        </p:spPr>
        <p:txBody>
          <a:bodyPr/>
          <a:lstStyle/>
          <a:p>
            <a:pPr algn="r" eaLnBrk="1" hangingPunct="1"/>
            <a:r>
              <a:rPr lang="en-US" altLang="en-US" sz="2000" b="1" dirty="0"/>
              <a:t>B. THE HARLEM RENAISSANCE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685800"/>
            <a:ext cx="3962400" cy="6113317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PRIDE IN CULTURE, HERITAGE</a:t>
            </a:r>
          </a:p>
          <a:p>
            <a:pPr eaLnBrk="1" hangingPunct="1"/>
            <a:r>
              <a:rPr lang="en-US" altLang="en-US" sz="1600" b="1" dirty="0"/>
              <a:t>LANGSTON HUGHES, ZORA NEAL HURSTON, COUNTEE CULLEN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MUSICAL GENIUS – LOUIE ARMSTRONG &amp; OTHERS</a:t>
            </a:r>
          </a:p>
          <a:p>
            <a:pPr eaLnBrk="1" hangingPunct="1"/>
            <a:r>
              <a:rPr lang="en-US" altLang="en-US" sz="1600" b="1" dirty="0"/>
              <a:t>JAZZ MUSIC –IMPROVISATION, BREAK W/ TRADITIONAL MUSIC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3. MARCUS GARVEY: “BACK TO AFRICA” </a:t>
            </a:r>
          </a:p>
          <a:p>
            <a:pPr eaLnBrk="1" hangingPunct="1"/>
            <a:r>
              <a:rPr lang="en-US" altLang="en-US" sz="1600" b="1" dirty="0"/>
              <a:t>BLACK ECONOMIC INDEPENDENCE</a:t>
            </a:r>
          </a:p>
          <a:p>
            <a:pPr eaLnBrk="1" hangingPunct="1"/>
            <a:r>
              <a:rPr lang="en-US" altLang="en-US" sz="1600" b="1" dirty="0"/>
              <a:t>REVITALIZED BLACK CONSCIOUSNESS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MANY CONCERNED W/ ECONOMIC STABILITY BOTH BLACK &amp; WHITE</a:t>
            </a:r>
          </a:p>
        </p:txBody>
      </p:sp>
      <p:pic>
        <p:nvPicPr>
          <p:cNvPr id="4100" name="Picture 7" descr="langston hugh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540" y="2287530"/>
            <a:ext cx="1826356" cy="2375345"/>
          </a:xfrm>
          <a:noFill/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96" y="418133"/>
            <a:ext cx="2477503" cy="193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1718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002255" cy="26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1518805" cy="22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1" y="-8472"/>
            <a:ext cx="2286000" cy="762000"/>
          </a:xfrm>
        </p:spPr>
        <p:txBody>
          <a:bodyPr/>
          <a:lstStyle/>
          <a:p>
            <a:pPr algn="l" eaLnBrk="1" hangingPunct="1"/>
            <a:r>
              <a:rPr lang="en-US" altLang="en-US" sz="2400" b="1" dirty="0"/>
              <a:t>C. WOMEN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219875" y="718641"/>
            <a:ext cx="4953000" cy="28956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FLAPPER </a:t>
            </a:r>
          </a:p>
          <a:p>
            <a:pPr eaLnBrk="1" hangingPunct="1"/>
            <a:r>
              <a:rPr lang="en-US" altLang="en-US" sz="1600" b="1" dirty="0"/>
              <a:t>MOST WORKING, WORRYING, WAITING</a:t>
            </a:r>
          </a:p>
          <a:p>
            <a:pPr eaLnBrk="1" hangingPunct="1"/>
            <a:r>
              <a:rPr lang="en-US" altLang="en-US" sz="1600" b="1" dirty="0"/>
              <a:t>WAGE DISCRIMINATION </a:t>
            </a:r>
          </a:p>
          <a:p>
            <a:pPr eaLnBrk="1" hangingPunct="1"/>
            <a:r>
              <a:rPr lang="en-US" altLang="en-US" sz="1600" b="1" dirty="0"/>
              <a:t>ERA FAILED 1923 </a:t>
            </a:r>
          </a:p>
          <a:p>
            <a:pPr eaLnBrk="1" hangingPunct="1"/>
            <a:r>
              <a:rPr lang="en-US" altLang="en-US" sz="1600" b="1" dirty="0"/>
              <a:t>EDUCATION INCREASED; MED SCHOOL QUOTAS</a:t>
            </a:r>
          </a:p>
          <a:p>
            <a:pPr eaLnBrk="1" hangingPunct="1"/>
            <a:r>
              <a:rPr lang="en-US" altLang="en-US" sz="1600" b="1" dirty="0"/>
              <a:t>MARGARET SANGER </a:t>
            </a:r>
          </a:p>
          <a:p>
            <a:pPr eaLnBrk="1" hangingPunct="1"/>
            <a:r>
              <a:rPr lang="en-US" altLang="en-US" sz="1600" b="1" dirty="0"/>
              <a:t>   BIRTH CONTROL, SEXUAL MORES, FREUD</a:t>
            </a:r>
          </a:p>
          <a:p>
            <a:pPr eaLnBrk="1" hangingPunct="1"/>
            <a:r>
              <a:rPr lang="en-US" altLang="en-US" sz="1600" b="1" dirty="0"/>
              <a:t>19</a:t>
            </a:r>
            <a:r>
              <a:rPr lang="en-US" altLang="en-US" sz="1600" b="1" baseline="30000" dirty="0"/>
              <a:t>TH</a:t>
            </a:r>
            <a:r>
              <a:rPr lang="en-US" altLang="en-US" sz="1600" b="1" dirty="0"/>
              <a:t> AMENDMENT</a:t>
            </a:r>
          </a:p>
          <a:p>
            <a:pPr eaLnBrk="1" hangingPunct="1"/>
            <a:endParaRPr lang="en-US" altLang="en-US" sz="1600" b="1" dirty="0"/>
          </a:p>
        </p:txBody>
      </p:sp>
      <p:pic>
        <p:nvPicPr>
          <p:cNvPr id="8196" name="Content Placeholder 7" descr="events-flapper-da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8370" y="3443839"/>
            <a:ext cx="2358586" cy="3144781"/>
          </a:xfrm>
        </p:spPr>
      </p:pic>
      <p:pic>
        <p:nvPicPr>
          <p:cNvPr id="8197" name="Picture 4" descr="http://www.placematters.net/files/places/pm_68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5229"/>
            <a:ext cx="2471587" cy="32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static.flickr.com/108/256958608_6d8d5aeb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527484" cy="3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II. ART &amp; ARCHITECTURE</a:t>
            </a:r>
          </a:p>
        </p:txBody>
      </p:sp>
      <p:pic>
        <p:nvPicPr>
          <p:cNvPr id="5123" name="Picture 8" descr="ten_commandments_ver2_xl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75" y="437241"/>
            <a:ext cx="2124075" cy="3176588"/>
          </a:xfrm>
          <a:noFill/>
        </p:spPr>
      </p:pic>
      <p:pic>
        <p:nvPicPr>
          <p:cNvPr id="5124" name="Picture 9" descr="valenti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692035"/>
            <a:ext cx="3165475" cy="2667000"/>
          </a:xfrm>
          <a:noFill/>
        </p:spPr>
      </p:pic>
      <p:pic>
        <p:nvPicPr>
          <p:cNvPr id="5125" name="Picture 11" descr="STELL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0989" y="492087"/>
            <a:ext cx="2209800" cy="3979863"/>
          </a:xfrm>
          <a:noFill/>
        </p:spPr>
      </p:pic>
      <p:sp>
        <p:nvSpPr>
          <p:cNvPr id="5128" name="Content Placeholder 1"/>
          <p:cNvSpPr>
            <a:spLocks noGrp="1"/>
          </p:cNvSpPr>
          <p:nvPr>
            <p:ph sz="quarter" idx="3"/>
          </p:nvPr>
        </p:nvSpPr>
        <p:spPr>
          <a:xfrm>
            <a:off x="1828800" y="4572000"/>
            <a:ext cx="2667000" cy="1554163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84" y="3771519"/>
            <a:ext cx="1733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B1FFD-F7A7-466D-9D30-2927697B6003}"/>
              </a:ext>
            </a:extLst>
          </p:cNvPr>
          <p:cNvSpPr txBox="1"/>
          <p:nvPr/>
        </p:nvSpPr>
        <p:spPr>
          <a:xfrm>
            <a:off x="101375" y="353910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morality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9FCD2-5ECD-4823-B1BA-45832084120E}"/>
              </a:ext>
            </a:extLst>
          </p:cNvPr>
          <p:cNvSpPr txBox="1"/>
          <p:nvPr/>
        </p:nvSpPr>
        <p:spPr>
          <a:xfrm>
            <a:off x="2728664" y="3429000"/>
            <a:ext cx="382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The Sheik</a:t>
            </a:r>
            <a:r>
              <a:rPr lang="en-US" sz="1400" dirty="0"/>
              <a:t> blatant sexuality &amp; changing norms</a:t>
            </a:r>
            <a:endParaRPr lang="en-US" sz="1400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C8E5F-4527-445C-9EA9-3A6D776C99F4}"/>
              </a:ext>
            </a:extLst>
          </p:cNvPr>
          <p:cNvSpPr txBox="1"/>
          <p:nvPr/>
        </p:nvSpPr>
        <p:spPr>
          <a:xfrm>
            <a:off x="6823075" y="4724400"/>
            <a:ext cx="224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Stella </a:t>
            </a:r>
            <a:r>
              <a:rPr lang="en-US" i="1" u="sng" dirty="0"/>
              <a:t>Brooklyn Bridge, Variation on an old Theme </a:t>
            </a:r>
            <a:r>
              <a:rPr lang="en-US" dirty="0"/>
              <a:t>1939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4F42B-5554-4A63-8D77-AF6BF1CD2B08}"/>
              </a:ext>
            </a:extLst>
          </p:cNvPr>
          <p:cNvSpPr txBox="1"/>
          <p:nvPr/>
        </p:nvSpPr>
        <p:spPr>
          <a:xfrm>
            <a:off x="191885" y="6460899"/>
            <a:ext cx="3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Breakers – C. Vanderbilt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D995D-8C2D-4119-B90D-BDBE4D8E2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11" y="4084366"/>
            <a:ext cx="3388668" cy="2248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7C1622-805B-4B10-A2E9-CA5ABB717ED0}"/>
              </a:ext>
            </a:extLst>
          </p:cNvPr>
          <p:cNvSpPr txBox="1"/>
          <p:nvPr/>
        </p:nvSpPr>
        <p:spPr>
          <a:xfrm>
            <a:off x="4223084" y="6344417"/>
            <a:ext cx="278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movie synchronous sound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52400"/>
            <a:ext cx="5334000" cy="563562"/>
          </a:xfrm>
        </p:spPr>
        <p:txBody>
          <a:bodyPr/>
          <a:lstStyle/>
          <a:p>
            <a:pPr algn="r" eaLnBrk="1" hangingPunct="1"/>
            <a:r>
              <a:rPr lang="en-US" altLang="en-US" sz="3600" dirty="0"/>
              <a:t>III.WHAT GOES UP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457200"/>
            <a:ext cx="4419600" cy="64008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A. INDUSTRIAL GROWTH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1800" b="1" dirty="0"/>
              <a:t>SOARED BY 1922  </a:t>
            </a:r>
          </a:p>
          <a:p>
            <a:pPr eaLnBrk="1" hangingPunct="1"/>
            <a:r>
              <a:rPr lang="en-US" altLang="en-US" sz="1800" b="1" dirty="0"/>
              <a:t>INCREASED DEMAND FOR GOODS</a:t>
            </a:r>
          </a:p>
          <a:p>
            <a:pPr eaLnBrk="1" hangingPunct="1"/>
            <a:r>
              <a:rPr lang="en-US" altLang="en-US" sz="1800" b="1" dirty="0"/>
              <a:t>60% BUSINESS &amp; HOUSEHOLDS RUN ON ELECTRICITY </a:t>
            </a:r>
          </a:p>
          <a:p>
            <a:pPr eaLnBrk="1" hangingPunct="1"/>
            <a:r>
              <a:rPr lang="en-US" altLang="en-US" sz="1800" b="1" dirty="0"/>
              <a:t>3R’S REPLACED W/ BUY, BUY, BUY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CORPORATE CONSOLIDATION &amp;  MASS MARKETING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CONSPICUOUS CONSUMPTION “YOU’LL LOVE IT AT LEVITZ”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C47965-03F3-4F41-A225-A306C9A0C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09865"/>
            <a:ext cx="4038600" cy="350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4953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</a:rPr>
              <a:t>B. THE STOCK MARKET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00600" y="1247526"/>
            <a:ext cx="4343400" cy="53340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MOST IMPORTANT CHARACTERISTIC SPECULATION &amp; BUYING ON MARGIN</a:t>
            </a:r>
          </a:p>
          <a:p>
            <a:pPr eaLnBrk="1" hangingPunct="1"/>
            <a:r>
              <a:rPr lang="en-US" altLang="en-US" sz="1600" b="1" dirty="0"/>
              <a:t>ECONOMY NOT STABLE</a:t>
            </a:r>
          </a:p>
          <a:p>
            <a:pPr eaLnBrk="1" hangingPunct="1"/>
            <a:r>
              <a:rPr lang="en-US" altLang="en-US" sz="1600" b="1" dirty="0"/>
              <a:t>MERGERS → JOB LOSS     MONOPOLISTIC PRACTICES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FARMER’S $273 PER CAPITA</a:t>
            </a:r>
          </a:p>
          <a:p>
            <a:pPr eaLnBrk="1" hangingPunct="1"/>
            <a:r>
              <a:rPr lang="en-US" altLang="en-US" sz="1600" b="1" dirty="0"/>
              <a:t>WORKERS $681 PER CAPITA</a:t>
            </a:r>
          </a:p>
          <a:p>
            <a:pPr eaLnBrk="1" hangingPunct="1"/>
            <a:r>
              <a:rPr lang="en-US" altLang="en-US" sz="1600" b="1" dirty="0"/>
              <a:t>WAGE DISPARITY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3. TRUCKING → RR</a:t>
            </a:r>
          </a:p>
          <a:p>
            <a:pPr eaLnBrk="1" hangingPunct="1"/>
            <a:r>
              <a:rPr lang="en-US" altLang="en-US" sz="1600" b="1" dirty="0"/>
              <a:t>NATURAL GAS &amp; PETROLEUM → COAL</a:t>
            </a:r>
          </a:p>
          <a:p>
            <a:pPr eaLnBrk="1" hangingPunct="1"/>
            <a:r>
              <a:rPr lang="en-US" altLang="en-US" sz="1600" b="1" dirty="0"/>
              <a:t>SYNTHETICS → COTTON</a:t>
            </a:r>
          </a:p>
          <a:p>
            <a:pPr eaLnBrk="1" hangingPunct="1"/>
            <a:r>
              <a:rPr lang="en-US" altLang="en-US" sz="1600" b="1" dirty="0"/>
              <a:t>ELECTRICITY → STEAM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SOUTH EXPANDING MFG AS NORTH LOSING MFG STATUS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endParaRPr lang="en-US" altLang="en-US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0419D-8263-4677-B859-6FF8F0CB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9" y="1828661"/>
            <a:ext cx="4651651" cy="32006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B52B-BAC7-4C03-9007-69AA439C4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C. A – U – T - 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533400"/>
            <a:ext cx="4038600" cy="59436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1. 2</a:t>
            </a:r>
            <a:r>
              <a:rPr lang="en-US" altLang="en-US" sz="1600" b="1" baseline="30000" dirty="0"/>
              <a:t>nd</a:t>
            </a:r>
            <a:r>
              <a:rPr lang="en-US" altLang="en-US" sz="1600" b="1" dirty="0"/>
              <a:t> INDUSTRIAL REVOLUTION</a:t>
            </a:r>
          </a:p>
          <a:p>
            <a:pPr eaLnBrk="1" hangingPunct="1"/>
            <a:r>
              <a:rPr lang="en-US" altLang="en-US" sz="1600" b="1" dirty="0"/>
              <a:t>1913 HENRY FORD - ASSEMBLY LINE</a:t>
            </a:r>
          </a:p>
          <a:p>
            <a:pPr eaLnBrk="1" hangingPunct="1"/>
            <a:r>
              <a:rPr lang="en-US" altLang="en-US" sz="1600" b="1" dirty="0"/>
              <a:t>1925 75% BOUGHT ON CREDIT </a:t>
            </a:r>
          </a:p>
          <a:p>
            <a:pPr eaLnBrk="1" hangingPunct="1"/>
            <a:r>
              <a:rPr lang="en-US" altLang="en-US" sz="1600" b="1" dirty="0"/>
              <a:t>1927 15 MILLIONTH MODEL T</a:t>
            </a:r>
          </a:p>
          <a:p>
            <a:pPr eaLnBrk="1" hangingPunct="1"/>
            <a:r>
              <a:rPr lang="en-US" altLang="en-US" sz="1600" b="1" dirty="0"/>
              <a:t>CHRYSLER INTRODUCES COLOR &amp; COMPETITION BEGINS</a:t>
            </a:r>
          </a:p>
          <a:p>
            <a:pPr eaLnBrk="1" hangingPunct="1"/>
            <a:r>
              <a:rPr lang="en-US" altLang="en-US" sz="1600" b="1" dirty="0"/>
              <a:t>1929 AUTO MFG ACCOUNTED FOR 9% OF ALL MFG. WAGES</a:t>
            </a:r>
          </a:p>
          <a:p>
            <a:pPr eaLnBrk="1" hangingPunct="1"/>
            <a:r>
              <a:rPr lang="en-US" altLang="en-US" sz="1600" b="1" dirty="0"/>
              <a:t>1930 60% OF AMERICANS OWNED CARS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</a:t>
            </a:r>
            <a:r>
              <a:rPr lang="en-US" altLang="en-US" sz="1600" b="1"/>
              <a:t>IMPACT </a:t>
            </a:r>
          </a:p>
          <a:p>
            <a:pPr eaLnBrk="1" hangingPunct="1"/>
            <a:r>
              <a:rPr lang="en-US" altLang="en-US" sz="1600" b="1"/>
              <a:t>DRIVE </a:t>
            </a:r>
            <a:r>
              <a:rPr lang="en-US" altLang="en-US" sz="1600" b="1" dirty="0"/>
              <a:t>IN MOVIES, CAR DATES, TRIPS TO THE SHORE, HOTELS, MOTELS, HOLIDAY INN’S, RESTAURANTS, SERVICE STATIONS; JOBS GROWING EXPONENTIALLY BUT……….</a:t>
            </a:r>
          </a:p>
        </p:txBody>
      </p:sp>
      <p:pic>
        <p:nvPicPr>
          <p:cNvPr id="9220" name="Content Placeholder 4" descr="ford-model-t-1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19200"/>
            <a:ext cx="4038600" cy="2533650"/>
          </a:xfrm>
        </p:spPr>
      </p:pic>
      <p:pic>
        <p:nvPicPr>
          <p:cNvPr id="9221" name="Picture 2" descr="1925 Chrysler Rumble Seat Roads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5988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407</Words>
  <Application>Microsoft Office PowerPoint</Application>
  <PresentationFormat>On-screen Show (4:3)</PresentationFormat>
  <Paragraphs>79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DON’T JUDGE A BOOK BY ITS COVER OBJ: TO INVESTIGATE THE CULTURAL CHANGE OF THE 1920’S &amp; ITS IMPACT ON SOCIETY </vt:lpstr>
      <vt:lpstr>I. THE ROARING 20’S</vt:lpstr>
      <vt:lpstr>B. THE HARLEM RENAISSANCE</vt:lpstr>
      <vt:lpstr>C. WOMEN</vt:lpstr>
      <vt:lpstr>II. ART &amp; ARCHITECTURE</vt:lpstr>
      <vt:lpstr>III.WHAT GOES UP</vt:lpstr>
      <vt:lpstr>B. THE STOCK MARKET</vt:lpstr>
      <vt:lpstr>C. A – U – T - O</vt:lpstr>
    </vt:vector>
  </TitlesOfParts>
  <Company>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FUNDAMENTALISM</dc:title>
  <dc:creator>HP Authorized Customer</dc:creator>
  <cp:lastModifiedBy>eric fetkenhour</cp:lastModifiedBy>
  <cp:revision>51</cp:revision>
  <cp:lastPrinted>2016-02-03T19:32:13Z</cp:lastPrinted>
  <dcterms:created xsi:type="dcterms:W3CDTF">2012-02-03T01:34:01Z</dcterms:created>
  <dcterms:modified xsi:type="dcterms:W3CDTF">2019-02-03T00:01:34Z</dcterms:modified>
</cp:coreProperties>
</file>